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7" r:id="rId3"/>
    <p:sldId id="286" r:id="rId4"/>
    <p:sldId id="267" r:id="rId5"/>
    <p:sldId id="261" r:id="rId6"/>
    <p:sldId id="279" r:id="rId7"/>
    <p:sldId id="276" r:id="rId8"/>
    <p:sldId id="270" r:id="rId9"/>
    <p:sldId id="269" r:id="rId10"/>
    <p:sldId id="271" r:id="rId11"/>
    <p:sldId id="281" r:id="rId12"/>
    <p:sldId id="272" r:id="rId13"/>
    <p:sldId id="282" r:id="rId14"/>
    <p:sldId id="283" r:id="rId15"/>
    <p:sldId id="284" r:id="rId16"/>
    <p:sldId id="285" r:id="rId17"/>
    <p:sldId id="277" r:id="rId18"/>
  </p:sldIdLst>
  <p:sldSz cx="12204700" cy="7920038"/>
  <p:notesSz cx="6858000" cy="9144000"/>
  <p:defaultTextStyle>
    <a:defPPr>
      <a:defRPr lang="ru-RU"/>
    </a:defPPr>
    <a:lvl1pPr marL="0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482986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965972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1448958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1931944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2414930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2897916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3380903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3863889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еподаватель109" initials="П" lastIdx="0" clrIdx="0">
    <p:extLst>
      <p:ext uri="{19B8F6BF-5375-455C-9EA6-DF929625EA0E}">
        <p15:presenceInfo xmlns:p15="http://schemas.microsoft.com/office/powerpoint/2012/main" xmlns="" userId="Преподаватель1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88E"/>
    <a:srgbClr val="FFFFA4"/>
    <a:srgbClr val="FFFF99"/>
    <a:srgbClr val="BDD7EE"/>
    <a:srgbClr val="E6E6E6"/>
    <a:srgbClr val="548235"/>
    <a:srgbClr val="6A6A6A"/>
    <a:srgbClr val="CC6633"/>
    <a:srgbClr val="C96432"/>
    <a:srgbClr val="C3CD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3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20" y="-96"/>
      </p:cViewPr>
      <p:guideLst>
        <p:guide orient="horz" pos="249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и мастера п/о</a:t>
            </a:r>
          </a:p>
        </c:rich>
      </c:tx>
      <c:layout>
        <c:manualLayout>
          <c:xMode val="edge"/>
          <c:yMode val="edge"/>
          <c:x val="0.2707525025523897"/>
          <c:y val="9.60650742344553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212090060474369E-2"/>
          <c:y val="0.18974623771666899"/>
          <c:w val="0.94538430032498044"/>
          <c:h val="0.63291556505014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Преподаватели и мастера п/о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4-4FBC-9987-52B117DE5664}"/>
              </c:ext>
            </c:extLst>
          </c:dPt>
          <c:dPt>
            <c:idx val="1"/>
            <c:spPr>
              <a:solidFill>
                <a:srgbClr val="FB8A2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E7-4CB3-953E-74A05DB8702E}"/>
              </c:ext>
            </c:extLst>
          </c:dPt>
          <c:dPt>
            <c:idx val="2"/>
            <c:spPr>
              <a:solidFill>
                <a:srgbClr val="C5CE7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E7-4CB3-953E-74A05DB8702E}"/>
              </c:ext>
            </c:extLst>
          </c:dPt>
          <c:dPt>
            <c:idx val="3"/>
            <c:spPr>
              <a:solidFill>
                <a:srgbClr val="DEEBF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04-4FBC-9987-52B117DE5664}"/>
              </c:ext>
            </c:extLst>
          </c:dPt>
          <c:dPt>
            <c:idx val="4"/>
            <c:spPr>
              <a:solidFill>
                <a:srgbClr val="FFD8B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E7-4CB3-953E-74A05DB870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20 лет и более </c:v>
                </c:pt>
                <c:pt idx="1">
                  <c:v>15-20 лет </c:v>
                </c:pt>
                <c:pt idx="2">
                  <c:v>до 5 лет</c:v>
                </c:pt>
                <c:pt idx="3">
                  <c:v>5-10 лет </c:v>
                </c:pt>
                <c:pt idx="4">
                  <c:v>10-15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0.15000000000000002</c:v>
                </c:pt>
                <c:pt idx="1">
                  <c:v>0.35000000000000003</c:v>
                </c:pt>
                <c:pt idx="2">
                  <c:v>0.19</c:v>
                </c:pt>
                <c:pt idx="3">
                  <c:v>0.12000000000000001</c:v>
                </c:pt>
                <c:pt idx="4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E7-4CB3-953E-74A05DB8702E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951638620150404"/>
          <c:w val="1"/>
          <c:h val="9.16106124486900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4" y="1296175"/>
            <a:ext cx="10373995" cy="2757347"/>
          </a:xfrm>
        </p:spPr>
        <p:txBody>
          <a:bodyPr anchor="b"/>
          <a:lstStyle>
            <a:lvl1pPr algn="ctr">
              <a:defRPr sz="69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159856"/>
            <a:ext cx="9153525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7989" indent="0" algn="ctr">
              <a:buNone/>
              <a:defRPr sz="2310"/>
            </a:lvl2pPr>
            <a:lvl3pPr marL="1055978" indent="0" algn="ctr">
              <a:buNone/>
              <a:defRPr sz="2079"/>
            </a:lvl3pPr>
            <a:lvl4pPr marL="1583967" indent="0" algn="ctr">
              <a:buNone/>
              <a:defRPr sz="1848"/>
            </a:lvl4pPr>
            <a:lvl5pPr marL="2111956" indent="0" algn="ctr">
              <a:buNone/>
              <a:defRPr sz="1848"/>
            </a:lvl5pPr>
            <a:lvl6pPr marL="2639944" indent="0" algn="ctr">
              <a:buNone/>
              <a:defRPr sz="1848"/>
            </a:lvl6pPr>
            <a:lvl7pPr marL="3167934" indent="0" algn="ctr">
              <a:buNone/>
              <a:defRPr sz="1848"/>
            </a:lvl7pPr>
            <a:lvl8pPr marL="3695922" indent="0" algn="ctr">
              <a:buNone/>
              <a:defRPr sz="1848"/>
            </a:lvl8pPr>
            <a:lvl9pPr marL="4223910" indent="0" algn="ctr">
              <a:buNone/>
              <a:defRPr sz="184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7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63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421669"/>
            <a:ext cx="2631638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5" y="421669"/>
            <a:ext cx="774235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1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29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7" y="1974514"/>
            <a:ext cx="10526554" cy="3294515"/>
          </a:xfrm>
        </p:spPr>
        <p:txBody>
          <a:bodyPr anchor="b"/>
          <a:lstStyle>
            <a:lvl1pPr>
              <a:defRPr sz="69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7" y="5300194"/>
            <a:ext cx="10526554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7989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597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3967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1956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39944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7934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59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3910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66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73" y="2108346"/>
            <a:ext cx="5186998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2108346"/>
            <a:ext cx="5186998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21673"/>
            <a:ext cx="10526554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65" y="1941510"/>
            <a:ext cx="5163159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89" indent="0">
              <a:buNone/>
              <a:defRPr sz="2310" b="1"/>
            </a:lvl2pPr>
            <a:lvl3pPr marL="1055978" indent="0">
              <a:buNone/>
              <a:defRPr sz="2079" b="1"/>
            </a:lvl3pPr>
            <a:lvl4pPr marL="1583967" indent="0">
              <a:buNone/>
              <a:defRPr sz="1848" b="1"/>
            </a:lvl4pPr>
            <a:lvl5pPr marL="2111956" indent="0">
              <a:buNone/>
              <a:defRPr sz="1848" b="1"/>
            </a:lvl5pPr>
            <a:lvl6pPr marL="2639944" indent="0">
              <a:buNone/>
              <a:defRPr sz="1848" b="1"/>
            </a:lvl6pPr>
            <a:lvl7pPr marL="3167934" indent="0">
              <a:buNone/>
              <a:defRPr sz="1848" b="1"/>
            </a:lvl7pPr>
            <a:lvl8pPr marL="3695922" indent="0">
              <a:buNone/>
              <a:defRPr sz="1848" b="1"/>
            </a:lvl8pPr>
            <a:lvl9pPr marL="4223910" indent="0">
              <a:buNone/>
              <a:defRPr sz="18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65" y="2893014"/>
            <a:ext cx="5163159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31" y="1941510"/>
            <a:ext cx="518858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89" indent="0">
              <a:buNone/>
              <a:defRPr sz="2310" b="1"/>
            </a:lvl2pPr>
            <a:lvl3pPr marL="1055978" indent="0">
              <a:buNone/>
              <a:defRPr sz="2079" b="1"/>
            </a:lvl3pPr>
            <a:lvl4pPr marL="1583967" indent="0">
              <a:buNone/>
              <a:defRPr sz="1848" b="1"/>
            </a:lvl4pPr>
            <a:lvl5pPr marL="2111956" indent="0">
              <a:buNone/>
              <a:defRPr sz="1848" b="1"/>
            </a:lvl5pPr>
            <a:lvl6pPr marL="2639944" indent="0">
              <a:buNone/>
              <a:defRPr sz="1848" b="1"/>
            </a:lvl6pPr>
            <a:lvl7pPr marL="3167934" indent="0">
              <a:buNone/>
              <a:defRPr sz="1848" b="1"/>
            </a:lvl7pPr>
            <a:lvl8pPr marL="3695922" indent="0">
              <a:buNone/>
              <a:defRPr sz="1848" b="1"/>
            </a:lvl8pPr>
            <a:lvl9pPr marL="4223910" indent="0">
              <a:buNone/>
              <a:defRPr sz="18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31" y="2893014"/>
            <a:ext cx="5188587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3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74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4" y="528004"/>
            <a:ext cx="393633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8" y="1140341"/>
            <a:ext cx="6178629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4" y="2376013"/>
            <a:ext cx="393633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7989" indent="0">
              <a:buNone/>
              <a:defRPr sz="1617"/>
            </a:lvl2pPr>
            <a:lvl3pPr marL="1055978" indent="0">
              <a:buNone/>
              <a:defRPr sz="1386"/>
            </a:lvl3pPr>
            <a:lvl4pPr marL="1583967" indent="0">
              <a:buNone/>
              <a:defRPr sz="1155"/>
            </a:lvl4pPr>
            <a:lvl5pPr marL="2111956" indent="0">
              <a:buNone/>
              <a:defRPr sz="1155"/>
            </a:lvl5pPr>
            <a:lvl6pPr marL="2639944" indent="0">
              <a:buNone/>
              <a:defRPr sz="1155"/>
            </a:lvl6pPr>
            <a:lvl7pPr marL="3167934" indent="0">
              <a:buNone/>
              <a:defRPr sz="1155"/>
            </a:lvl7pPr>
            <a:lvl8pPr marL="3695922" indent="0">
              <a:buNone/>
              <a:defRPr sz="1155"/>
            </a:lvl8pPr>
            <a:lvl9pPr marL="422391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0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4" y="528004"/>
            <a:ext cx="393633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8588" y="1140341"/>
            <a:ext cx="6178629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7989" indent="0">
              <a:buNone/>
              <a:defRPr sz="3234"/>
            </a:lvl2pPr>
            <a:lvl3pPr marL="1055978" indent="0">
              <a:buNone/>
              <a:defRPr sz="2772"/>
            </a:lvl3pPr>
            <a:lvl4pPr marL="1583967" indent="0">
              <a:buNone/>
              <a:defRPr sz="2310"/>
            </a:lvl4pPr>
            <a:lvl5pPr marL="2111956" indent="0">
              <a:buNone/>
              <a:defRPr sz="2310"/>
            </a:lvl5pPr>
            <a:lvl6pPr marL="2639944" indent="0">
              <a:buNone/>
              <a:defRPr sz="2310"/>
            </a:lvl6pPr>
            <a:lvl7pPr marL="3167934" indent="0">
              <a:buNone/>
              <a:defRPr sz="2310"/>
            </a:lvl7pPr>
            <a:lvl8pPr marL="3695922" indent="0">
              <a:buNone/>
              <a:defRPr sz="2310"/>
            </a:lvl8pPr>
            <a:lvl9pPr marL="422391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4" y="2376013"/>
            <a:ext cx="393633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7989" indent="0">
              <a:buNone/>
              <a:defRPr sz="1617"/>
            </a:lvl2pPr>
            <a:lvl3pPr marL="1055978" indent="0">
              <a:buNone/>
              <a:defRPr sz="1386"/>
            </a:lvl3pPr>
            <a:lvl4pPr marL="1583967" indent="0">
              <a:buNone/>
              <a:defRPr sz="1155"/>
            </a:lvl4pPr>
            <a:lvl5pPr marL="2111956" indent="0">
              <a:buNone/>
              <a:defRPr sz="1155"/>
            </a:lvl5pPr>
            <a:lvl6pPr marL="2639944" indent="0">
              <a:buNone/>
              <a:defRPr sz="1155"/>
            </a:lvl6pPr>
            <a:lvl7pPr marL="3167934" indent="0">
              <a:buNone/>
              <a:defRPr sz="1155"/>
            </a:lvl7pPr>
            <a:lvl8pPr marL="3695922" indent="0">
              <a:buNone/>
              <a:defRPr sz="1155"/>
            </a:lvl8pPr>
            <a:lvl9pPr marL="422391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5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73" y="421673"/>
            <a:ext cx="1052655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73" y="2108346"/>
            <a:ext cx="1052655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4" y="7340705"/>
            <a:ext cx="27460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0723-EC01-4FEF-9675-8611AC23CE76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7340705"/>
            <a:ext cx="411908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9569" y="7340705"/>
            <a:ext cx="27460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4243-5CE9-4551-BD7F-723277C67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0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5978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994" indent="-263994" algn="l" defTabSz="1055978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1983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19973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61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5950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3939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1927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59916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7905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7989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8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3967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1956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39944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7934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5922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3910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9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59203" y="7602113"/>
            <a:ext cx="11083574" cy="341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63" b="6231"/>
          <a:stretch/>
        </p:blipFill>
        <p:spPr>
          <a:xfrm>
            <a:off x="2114342" y="2853673"/>
            <a:ext cx="8755826" cy="49966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27800" y="493482"/>
            <a:ext cx="12270578" cy="2409857"/>
          </a:xfrm>
          <a:prstGeom prst="rect">
            <a:avLst/>
          </a:pr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-27800" y="487566"/>
            <a:ext cx="12075244" cy="1041660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-45137" y="552273"/>
            <a:ext cx="1987256" cy="2259286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475542" y="575917"/>
            <a:ext cx="10397395" cy="76330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49" y="701958"/>
            <a:ext cx="1675412" cy="17322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37452" y="694791"/>
            <a:ext cx="9203225" cy="49298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2603" b="1" dirty="0">
                <a:ln w="0"/>
                <a:solidFill>
                  <a:srgbClr val="B9C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«Томский техникум социальных технологий»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14460" y="1517453"/>
            <a:ext cx="10298860" cy="1294106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603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</a:t>
            </a:r>
          </a:p>
          <a:p>
            <a:pPr algn="ctr"/>
            <a:r>
              <a:rPr lang="ru-RU" sz="2603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поддерживающая систему профессионального инклюзивного образования в Томской </a:t>
            </a:r>
            <a:r>
              <a:rPr lang="ru-RU" sz="2603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603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-101232" y="6812790"/>
            <a:ext cx="1364516" cy="1500793"/>
            <a:chOff x="786362" y="3821573"/>
            <a:chExt cx="1573600" cy="1766752"/>
          </a:xfrm>
        </p:grpSpPr>
        <p:sp>
          <p:nvSpPr>
            <p:cNvPr id="19" name="Прямоугольник 5"/>
            <p:cNvSpPr/>
            <p:nvPr/>
          </p:nvSpPr>
          <p:spPr>
            <a:xfrm rot="14976758">
              <a:off x="1222363" y="4127427"/>
              <a:ext cx="1419950" cy="808241"/>
            </a:xfrm>
            <a:custGeom>
              <a:avLst/>
              <a:gdLst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580241 w 1580241"/>
                <a:gd name="connsiteY2" fmla="*/ 823065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229763 w 1580241"/>
                <a:gd name="connsiteY2" fmla="*/ 564678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175529 w 1580241"/>
                <a:gd name="connsiteY2" fmla="*/ 535513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627326"/>
                <a:gd name="connsiteY0" fmla="*/ 478377 h 1301442"/>
                <a:gd name="connsiteX1" fmla="*/ 1627326 w 1627326"/>
                <a:gd name="connsiteY1" fmla="*/ -1 h 1301442"/>
                <a:gd name="connsiteX2" fmla="*/ 1175529 w 1627326"/>
                <a:gd name="connsiteY2" fmla="*/ 1013890 h 1301442"/>
                <a:gd name="connsiteX3" fmla="*/ 0 w 1627326"/>
                <a:gd name="connsiteY3" fmla="*/ 1301442 h 1301442"/>
                <a:gd name="connsiteX4" fmla="*/ 0 w 1627326"/>
                <a:gd name="connsiteY4" fmla="*/ 478377 h 13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326" h="1301442">
                  <a:moveTo>
                    <a:pt x="0" y="478377"/>
                  </a:moveTo>
                  <a:lnTo>
                    <a:pt x="1627326" y="-1"/>
                  </a:lnTo>
                  <a:lnTo>
                    <a:pt x="1175529" y="1013890"/>
                  </a:lnTo>
                  <a:lnTo>
                    <a:pt x="0" y="1301442"/>
                  </a:lnTo>
                  <a:lnTo>
                    <a:pt x="0" y="478377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0" name="Прямоугольник 4"/>
            <p:cNvSpPr/>
            <p:nvPr/>
          </p:nvSpPr>
          <p:spPr>
            <a:xfrm rot="14960091">
              <a:off x="1034811" y="4263174"/>
              <a:ext cx="1311022" cy="1339280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230" h="2454263">
                  <a:moveTo>
                    <a:pt x="0" y="0"/>
                  </a:moveTo>
                  <a:lnTo>
                    <a:pt x="2460604" y="930312"/>
                  </a:lnTo>
                  <a:lnTo>
                    <a:pt x="2726230" y="1844831"/>
                  </a:lnTo>
                  <a:lnTo>
                    <a:pt x="293495" y="2454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1" name="Прямоугольник 4"/>
            <p:cNvSpPr/>
            <p:nvPr/>
          </p:nvSpPr>
          <p:spPr>
            <a:xfrm rot="14969317">
              <a:off x="705650" y="3987272"/>
              <a:ext cx="1600036" cy="1438612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  <a:gd name="connsiteX0" fmla="*/ 0 w 2726230"/>
                <a:gd name="connsiteY0" fmla="*/ 0 h 2377587"/>
                <a:gd name="connsiteX1" fmla="*/ 2460604 w 2726230"/>
                <a:gd name="connsiteY1" fmla="*/ 930312 h 2377587"/>
                <a:gd name="connsiteX2" fmla="*/ 2726230 w 2726230"/>
                <a:gd name="connsiteY2" fmla="*/ 1844831 h 2377587"/>
                <a:gd name="connsiteX3" fmla="*/ 262218 w 2726230"/>
                <a:gd name="connsiteY3" fmla="*/ 2377587 h 2377587"/>
                <a:gd name="connsiteX4" fmla="*/ 0 w 2726230"/>
                <a:gd name="connsiteY4" fmla="*/ 0 h 2377587"/>
                <a:gd name="connsiteX0" fmla="*/ 0 w 2625476"/>
                <a:gd name="connsiteY0" fmla="*/ 0 h 2377587"/>
                <a:gd name="connsiteX1" fmla="*/ 2460604 w 2625476"/>
                <a:gd name="connsiteY1" fmla="*/ 930312 h 2377587"/>
                <a:gd name="connsiteX2" fmla="*/ 2625476 w 2625476"/>
                <a:gd name="connsiteY2" fmla="*/ 1843257 h 2377587"/>
                <a:gd name="connsiteX3" fmla="*/ 262218 w 2625476"/>
                <a:gd name="connsiteY3" fmla="*/ 2377587 h 2377587"/>
                <a:gd name="connsiteX4" fmla="*/ 0 w 2625476"/>
                <a:gd name="connsiteY4" fmla="*/ 0 h 2377587"/>
                <a:gd name="connsiteX0" fmla="*/ 0 w 2527710"/>
                <a:gd name="connsiteY0" fmla="*/ 0 h 2377587"/>
                <a:gd name="connsiteX1" fmla="*/ 2460604 w 2527710"/>
                <a:gd name="connsiteY1" fmla="*/ 930312 h 2377587"/>
                <a:gd name="connsiteX2" fmla="*/ 2527710 w 2527710"/>
                <a:gd name="connsiteY2" fmla="*/ 1936662 h 2377587"/>
                <a:gd name="connsiteX3" fmla="*/ 262218 w 2527710"/>
                <a:gd name="connsiteY3" fmla="*/ 2377587 h 2377587"/>
                <a:gd name="connsiteX4" fmla="*/ 0 w 2527710"/>
                <a:gd name="connsiteY4" fmla="*/ 0 h 2377587"/>
                <a:gd name="connsiteX0" fmla="*/ 0 w 2527708"/>
                <a:gd name="connsiteY0" fmla="*/ 0 h 2377587"/>
                <a:gd name="connsiteX1" fmla="*/ 2460604 w 2527708"/>
                <a:gd name="connsiteY1" fmla="*/ 930312 h 2377587"/>
                <a:gd name="connsiteX2" fmla="*/ 2527709 w 2527708"/>
                <a:gd name="connsiteY2" fmla="*/ 1936663 h 2377587"/>
                <a:gd name="connsiteX3" fmla="*/ 262218 w 2527708"/>
                <a:gd name="connsiteY3" fmla="*/ 2377587 h 2377587"/>
                <a:gd name="connsiteX4" fmla="*/ 0 w 2527708"/>
                <a:gd name="connsiteY4" fmla="*/ 0 h 2377587"/>
                <a:gd name="connsiteX0" fmla="*/ 0 w 2460604"/>
                <a:gd name="connsiteY0" fmla="*/ 0 h 2377587"/>
                <a:gd name="connsiteX1" fmla="*/ 2460604 w 2460604"/>
                <a:gd name="connsiteY1" fmla="*/ 930312 h 2377587"/>
                <a:gd name="connsiteX2" fmla="*/ 2299516 w 2460604"/>
                <a:gd name="connsiteY2" fmla="*/ 1862307 h 2377587"/>
                <a:gd name="connsiteX3" fmla="*/ 262218 w 2460604"/>
                <a:gd name="connsiteY3" fmla="*/ 2377587 h 2377587"/>
                <a:gd name="connsiteX4" fmla="*/ 0 w 2460604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299516 w 2818504"/>
                <a:gd name="connsiteY2" fmla="*/ 1862307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  <a:gd name="connsiteX0" fmla="*/ 0 w 2818502"/>
                <a:gd name="connsiteY0" fmla="*/ 0 h 2377587"/>
                <a:gd name="connsiteX1" fmla="*/ 2818503 w 2818502"/>
                <a:gd name="connsiteY1" fmla="*/ 973110 h 2377587"/>
                <a:gd name="connsiteX2" fmla="*/ 2333939 w 2818502"/>
                <a:gd name="connsiteY2" fmla="*/ 2037369 h 2377587"/>
                <a:gd name="connsiteX3" fmla="*/ 262218 w 2818502"/>
                <a:gd name="connsiteY3" fmla="*/ 2377587 h 2377587"/>
                <a:gd name="connsiteX4" fmla="*/ 0 w 2818502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335911 w 2818504"/>
                <a:gd name="connsiteY2" fmla="*/ 2119551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504" h="2377587">
                  <a:moveTo>
                    <a:pt x="0" y="0"/>
                  </a:moveTo>
                  <a:lnTo>
                    <a:pt x="2818503" y="973110"/>
                  </a:lnTo>
                  <a:lnTo>
                    <a:pt x="2335911" y="2119551"/>
                  </a:lnTo>
                  <a:lnTo>
                    <a:pt x="262218" y="2377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11643166">
            <a:off x="11461109" y="4328730"/>
            <a:ext cx="935607" cy="3381236"/>
            <a:chOff x="515336" y="3644752"/>
            <a:chExt cx="1573600" cy="1766752"/>
          </a:xfrm>
        </p:grpSpPr>
        <p:sp>
          <p:nvSpPr>
            <p:cNvPr id="23" name="Прямоугольник 5"/>
            <p:cNvSpPr/>
            <p:nvPr/>
          </p:nvSpPr>
          <p:spPr>
            <a:xfrm rot="14976758">
              <a:off x="951336" y="3950606"/>
              <a:ext cx="1419950" cy="808241"/>
            </a:xfrm>
            <a:custGeom>
              <a:avLst/>
              <a:gdLst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580241 w 1580241"/>
                <a:gd name="connsiteY2" fmla="*/ 823065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229763 w 1580241"/>
                <a:gd name="connsiteY2" fmla="*/ 564678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175529 w 1580241"/>
                <a:gd name="connsiteY2" fmla="*/ 535513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627326"/>
                <a:gd name="connsiteY0" fmla="*/ 478377 h 1301442"/>
                <a:gd name="connsiteX1" fmla="*/ 1627326 w 1627326"/>
                <a:gd name="connsiteY1" fmla="*/ -1 h 1301442"/>
                <a:gd name="connsiteX2" fmla="*/ 1175529 w 1627326"/>
                <a:gd name="connsiteY2" fmla="*/ 1013890 h 1301442"/>
                <a:gd name="connsiteX3" fmla="*/ 0 w 1627326"/>
                <a:gd name="connsiteY3" fmla="*/ 1301442 h 1301442"/>
                <a:gd name="connsiteX4" fmla="*/ 0 w 1627326"/>
                <a:gd name="connsiteY4" fmla="*/ 478377 h 13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326" h="1301442">
                  <a:moveTo>
                    <a:pt x="0" y="478377"/>
                  </a:moveTo>
                  <a:lnTo>
                    <a:pt x="1627326" y="-1"/>
                  </a:lnTo>
                  <a:lnTo>
                    <a:pt x="1175529" y="1013890"/>
                  </a:lnTo>
                  <a:lnTo>
                    <a:pt x="0" y="1301442"/>
                  </a:lnTo>
                  <a:lnTo>
                    <a:pt x="0" y="478377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4" name="Прямоугольник 4"/>
            <p:cNvSpPr/>
            <p:nvPr/>
          </p:nvSpPr>
          <p:spPr>
            <a:xfrm rot="14960091">
              <a:off x="763785" y="4086353"/>
              <a:ext cx="1311022" cy="1339280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230" h="2454263">
                  <a:moveTo>
                    <a:pt x="0" y="0"/>
                  </a:moveTo>
                  <a:lnTo>
                    <a:pt x="2460604" y="930312"/>
                  </a:lnTo>
                  <a:lnTo>
                    <a:pt x="2726230" y="1844831"/>
                  </a:lnTo>
                  <a:lnTo>
                    <a:pt x="293495" y="2454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5" name="Прямоугольник 4"/>
            <p:cNvSpPr/>
            <p:nvPr/>
          </p:nvSpPr>
          <p:spPr>
            <a:xfrm rot="14969317">
              <a:off x="434624" y="3810450"/>
              <a:ext cx="1600036" cy="1438612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  <a:gd name="connsiteX0" fmla="*/ 0 w 2726230"/>
                <a:gd name="connsiteY0" fmla="*/ 0 h 2377587"/>
                <a:gd name="connsiteX1" fmla="*/ 2460604 w 2726230"/>
                <a:gd name="connsiteY1" fmla="*/ 930312 h 2377587"/>
                <a:gd name="connsiteX2" fmla="*/ 2726230 w 2726230"/>
                <a:gd name="connsiteY2" fmla="*/ 1844831 h 2377587"/>
                <a:gd name="connsiteX3" fmla="*/ 262218 w 2726230"/>
                <a:gd name="connsiteY3" fmla="*/ 2377587 h 2377587"/>
                <a:gd name="connsiteX4" fmla="*/ 0 w 2726230"/>
                <a:gd name="connsiteY4" fmla="*/ 0 h 2377587"/>
                <a:gd name="connsiteX0" fmla="*/ 0 w 2625476"/>
                <a:gd name="connsiteY0" fmla="*/ 0 h 2377587"/>
                <a:gd name="connsiteX1" fmla="*/ 2460604 w 2625476"/>
                <a:gd name="connsiteY1" fmla="*/ 930312 h 2377587"/>
                <a:gd name="connsiteX2" fmla="*/ 2625476 w 2625476"/>
                <a:gd name="connsiteY2" fmla="*/ 1843257 h 2377587"/>
                <a:gd name="connsiteX3" fmla="*/ 262218 w 2625476"/>
                <a:gd name="connsiteY3" fmla="*/ 2377587 h 2377587"/>
                <a:gd name="connsiteX4" fmla="*/ 0 w 2625476"/>
                <a:gd name="connsiteY4" fmla="*/ 0 h 2377587"/>
                <a:gd name="connsiteX0" fmla="*/ 0 w 2527710"/>
                <a:gd name="connsiteY0" fmla="*/ 0 h 2377587"/>
                <a:gd name="connsiteX1" fmla="*/ 2460604 w 2527710"/>
                <a:gd name="connsiteY1" fmla="*/ 930312 h 2377587"/>
                <a:gd name="connsiteX2" fmla="*/ 2527710 w 2527710"/>
                <a:gd name="connsiteY2" fmla="*/ 1936662 h 2377587"/>
                <a:gd name="connsiteX3" fmla="*/ 262218 w 2527710"/>
                <a:gd name="connsiteY3" fmla="*/ 2377587 h 2377587"/>
                <a:gd name="connsiteX4" fmla="*/ 0 w 2527710"/>
                <a:gd name="connsiteY4" fmla="*/ 0 h 2377587"/>
                <a:gd name="connsiteX0" fmla="*/ 0 w 2527708"/>
                <a:gd name="connsiteY0" fmla="*/ 0 h 2377587"/>
                <a:gd name="connsiteX1" fmla="*/ 2460604 w 2527708"/>
                <a:gd name="connsiteY1" fmla="*/ 930312 h 2377587"/>
                <a:gd name="connsiteX2" fmla="*/ 2527709 w 2527708"/>
                <a:gd name="connsiteY2" fmla="*/ 1936663 h 2377587"/>
                <a:gd name="connsiteX3" fmla="*/ 262218 w 2527708"/>
                <a:gd name="connsiteY3" fmla="*/ 2377587 h 2377587"/>
                <a:gd name="connsiteX4" fmla="*/ 0 w 2527708"/>
                <a:gd name="connsiteY4" fmla="*/ 0 h 2377587"/>
                <a:gd name="connsiteX0" fmla="*/ 0 w 2460604"/>
                <a:gd name="connsiteY0" fmla="*/ 0 h 2377587"/>
                <a:gd name="connsiteX1" fmla="*/ 2460604 w 2460604"/>
                <a:gd name="connsiteY1" fmla="*/ 930312 h 2377587"/>
                <a:gd name="connsiteX2" fmla="*/ 2299516 w 2460604"/>
                <a:gd name="connsiteY2" fmla="*/ 1862307 h 2377587"/>
                <a:gd name="connsiteX3" fmla="*/ 262218 w 2460604"/>
                <a:gd name="connsiteY3" fmla="*/ 2377587 h 2377587"/>
                <a:gd name="connsiteX4" fmla="*/ 0 w 2460604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299516 w 2818504"/>
                <a:gd name="connsiteY2" fmla="*/ 1862307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  <a:gd name="connsiteX0" fmla="*/ 0 w 2818502"/>
                <a:gd name="connsiteY0" fmla="*/ 0 h 2377587"/>
                <a:gd name="connsiteX1" fmla="*/ 2818503 w 2818502"/>
                <a:gd name="connsiteY1" fmla="*/ 973110 h 2377587"/>
                <a:gd name="connsiteX2" fmla="*/ 2333939 w 2818502"/>
                <a:gd name="connsiteY2" fmla="*/ 2037369 h 2377587"/>
                <a:gd name="connsiteX3" fmla="*/ 262218 w 2818502"/>
                <a:gd name="connsiteY3" fmla="*/ 2377587 h 2377587"/>
                <a:gd name="connsiteX4" fmla="*/ 0 w 2818502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335911 w 2818504"/>
                <a:gd name="connsiteY2" fmla="*/ 2119551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504" h="2377587">
                  <a:moveTo>
                    <a:pt x="0" y="0"/>
                  </a:moveTo>
                  <a:lnTo>
                    <a:pt x="2818503" y="973110"/>
                  </a:lnTo>
                  <a:lnTo>
                    <a:pt x="2335911" y="2119551"/>
                  </a:lnTo>
                  <a:lnTo>
                    <a:pt x="262218" y="2377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</p:grpSp>
    </p:spTree>
    <p:extLst>
      <p:ext uri="{BB962C8B-B14F-4D97-AF65-F5344CB8AC3E}">
        <p14:creationId xmlns:p14="http://schemas.microsoft.com/office/powerpoint/2010/main" xmlns="" val="34388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116162" y="7780402"/>
            <a:ext cx="11083574" cy="1177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56960" y="7313289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930483" y="185299"/>
            <a:ext cx="5389744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управления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"/>
          <p:cNvSpPr/>
          <p:nvPr/>
        </p:nvSpPr>
        <p:spPr>
          <a:xfrm rot="4804508">
            <a:off x="11147359" y="6772468"/>
            <a:ext cx="1497442" cy="264487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8" name="Прямоугольник 4"/>
          <p:cNvSpPr/>
          <p:nvPr/>
        </p:nvSpPr>
        <p:spPr>
          <a:xfrm rot="4787841">
            <a:off x="11413781" y="6236783"/>
            <a:ext cx="1382570" cy="454712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9" name="Прямоугольник 4"/>
          <p:cNvSpPr/>
          <p:nvPr/>
        </p:nvSpPr>
        <p:spPr>
          <a:xfrm rot="4797067">
            <a:off x="11301439" y="6500913"/>
            <a:ext cx="1687357" cy="488438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72" name="Надпись 269"/>
          <p:cNvSpPr txBox="1"/>
          <p:nvPr/>
        </p:nvSpPr>
        <p:spPr>
          <a:xfrm>
            <a:off x="7034721" y="7416344"/>
            <a:ext cx="2061662" cy="278309"/>
          </a:xfrm>
          <a:prstGeom prst="rect">
            <a:avLst/>
          </a:prstGeom>
          <a:solidFill>
            <a:srgbClr val="01588E"/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Экостанция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Надпись 1"/>
          <p:cNvSpPr txBox="1"/>
          <p:nvPr/>
        </p:nvSpPr>
        <p:spPr>
          <a:xfrm>
            <a:off x="5839650" y="1198603"/>
            <a:ext cx="1380958" cy="401140"/>
          </a:xfrm>
          <a:prstGeom prst="rect">
            <a:avLst/>
          </a:prstGeom>
          <a:solidFill>
            <a:srgbClr val="01588E"/>
          </a:solidFill>
          <a:ln w="12700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Надпись 19"/>
          <p:cNvSpPr txBox="1"/>
          <p:nvPr/>
        </p:nvSpPr>
        <p:spPr>
          <a:xfrm>
            <a:off x="4340913" y="1782345"/>
            <a:ext cx="1380825" cy="610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Директора по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УМР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Надпись 21"/>
          <p:cNvSpPr txBox="1"/>
          <p:nvPr/>
        </p:nvSpPr>
        <p:spPr>
          <a:xfrm>
            <a:off x="5849301" y="1782345"/>
            <a:ext cx="1380825" cy="610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Директора по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Надпись 31"/>
          <p:cNvSpPr txBox="1"/>
          <p:nvPr/>
        </p:nvSpPr>
        <p:spPr>
          <a:xfrm>
            <a:off x="7347894" y="1782345"/>
            <a:ext cx="1380825" cy="610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Директора по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УВР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Надпись 257"/>
          <p:cNvSpPr txBox="1"/>
          <p:nvPr/>
        </p:nvSpPr>
        <p:spPr>
          <a:xfrm>
            <a:off x="3126250" y="2675648"/>
            <a:ext cx="1253846" cy="74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Надпись 270"/>
          <p:cNvSpPr txBox="1"/>
          <p:nvPr/>
        </p:nvSpPr>
        <p:spPr>
          <a:xfrm>
            <a:off x="4478052" y="2675648"/>
            <a:ext cx="1253846" cy="74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Старший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методист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Надпись 271"/>
          <p:cNvSpPr txBox="1"/>
          <p:nvPr/>
        </p:nvSpPr>
        <p:spPr>
          <a:xfrm>
            <a:off x="5829855" y="2675648"/>
            <a:ext cx="1253846" cy="74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Абилимпикс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Надпись 272"/>
          <p:cNvSpPr txBox="1"/>
          <p:nvPr/>
        </p:nvSpPr>
        <p:spPr>
          <a:xfrm>
            <a:off x="7181657" y="2675648"/>
            <a:ext cx="1424290" cy="74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РЦПО и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трудоустройства</a:t>
            </a:r>
            <a:endParaRPr lang="ru-RU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Надпись 276"/>
          <p:cNvSpPr txBox="1"/>
          <p:nvPr/>
        </p:nvSpPr>
        <p:spPr>
          <a:xfrm>
            <a:off x="8699986" y="2675648"/>
            <a:ext cx="1351802" cy="74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Отдела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реабилитации и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сопровождения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Надпись 277"/>
          <p:cNvSpPr txBox="1"/>
          <p:nvPr/>
        </p:nvSpPr>
        <p:spPr>
          <a:xfrm>
            <a:off x="3116454" y="3736998"/>
            <a:ext cx="6935333" cy="274182"/>
          </a:xfrm>
          <a:prstGeom prst="rect">
            <a:avLst/>
          </a:prstGeom>
          <a:solidFill>
            <a:srgbClr val="01588E"/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Руководители фокус-групп по направлениям программ развития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Надпись 2"/>
          <p:cNvSpPr txBox="1">
            <a:spLocks noChangeArrowheads="1"/>
          </p:cNvSpPr>
          <p:nvPr/>
        </p:nvSpPr>
        <p:spPr bwMode="auto">
          <a:xfrm rot="16200000">
            <a:off x="4077331" y="4544801"/>
            <a:ext cx="1413954" cy="978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Топ-50,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профстандарты</a:t>
            </a:r>
            <a:r>
              <a:rPr lang="ru-RU" sz="1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en-US" sz="1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</a:t>
            </a:r>
            <a:r>
              <a:rPr lang="ru-RU" sz="1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содержании 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5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</a:t>
            </a: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8" name="Надпись 2"/>
          <p:cNvSpPr txBox="1">
            <a:spLocks noChangeArrowheads="1"/>
          </p:cNvSpPr>
          <p:nvPr/>
        </p:nvSpPr>
        <p:spPr bwMode="auto">
          <a:xfrm rot="16200000">
            <a:off x="2913922" y="4631976"/>
            <a:ext cx="1414019" cy="773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Кафедра инклюзивного профессионального образования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9" name="Надпись 2"/>
          <p:cNvSpPr txBox="1">
            <a:spLocks noChangeArrowheads="1"/>
          </p:cNvSpPr>
          <p:nvPr/>
        </p:nvSpPr>
        <p:spPr bwMode="auto">
          <a:xfrm rot="16200000">
            <a:off x="5059170" y="4788707"/>
            <a:ext cx="1413954" cy="46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5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5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ОБП ЭОР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0" name="Надпись 2"/>
          <p:cNvSpPr txBox="1">
            <a:spLocks noChangeArrowheads="1"/>
          </p:cNvSpPr>
          <p:nvPr/>
        </p:nvSpPr>
        <p:spPr bwMode="auto">
          <a:xfrm rot="16200000">
            <a:off x="5970167" y="4709866"/>
            <a:ext cx="1413954" cy="626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профориентации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трудоустройства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1" name="Надпись 2"/>
          <p:cNvSpPr txBox="1">
            <a:spLocks noChangeArrowheads="1"/>
          </p:cNvSpPr>
          <p:nvPr/>
        </p:nvSpPr>
        <p:spPr bwMode="auto">
          <a:xfrm rot="16200000">
            <a:off x="7047659" y="4631500"/>
            <a:ext cx="1413364" cy="783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формированию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5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</a:t>
            </a:r>
            <a:r>
              <a:rPr lang="ru-RU" sz="105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-компетенций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2" name="Надпись 2"/>
          <p:cNvSpPr txBox="1">
            <a:spLocks noChangeArrowheads="1"/>
          </p:cNvSpPr>
          <p:nvPr/>
        </p:nvSpPr>
        <p:spPr bwMode="auto">
          <a:xfrm rot="16200000">
            <a:off x="8027226" y="4808298"/>
            <a:ext cx="1413364" cy="42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РЦРД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Абилимпикс</a:t>
            </a:r>
            <a:endParaRPr lang="ru-RU" sz="105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3" name="Надпись 2"/>
          <p:cNvSpPr txBox="1">
            <a:spLocks noChangeArrowheads="1"/>
          </p:cNvSpPr>
          <p:nvPr/>
        </p:nvSpPr>
        <p:spPr bwMode="auto">
          <a:xfrm rot="16200000">
            <a:off x="8918632" y="4719661"/>
            <a:ext cx="1413364" cy="607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экологического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ТО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4" name="Надпись 287"/>
          <p:cNvSpPr txBox="1"/>
          <p:nvPr/>
        </p:nvSpPr>
        <p:spPr>
          <a:xfrm>
            <a:off x="3988269" y="7416344"/>
            <a:ext cx="2061009" cy="278309"/>
          </a:xfrm>
          <a:prstGeom prst="rect">
            <a:avLst/>
          </a:prstGeom>
          <a:solidFill>
            <a:srgbClr val="01588E"/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Вектор успеха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Надпись 33"/>
          <p:cNvSpPr txBox="1"/>
          <p:nvPr/>
        </p:nvSpPr>
        <p:spPr>
          <a:xfrm>
            <a:off x="2910745" y="6646865"/>
            <a:ext cx="1077524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Талантлив!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Надпись 34"/>
          <p:cNvSpPr txBox="1"/>
          <p:nvPr/>
        </p:nvSpPr>
        <p:spPr>
          <a:xfrm>
            <a:off x="4115612" y="6646865"/>
            <a:ext cx="969771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идея!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Надпись 35"/>
          <p:cNvSpPr txBox="1"/>
          <p:nvPr/>
        </p:nvSpPr>
        <p:spPr>
          <a:xfrm>
            <a:off x="5202931" y="6646865"/>
            <a:ext cx="1247968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Молодежный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Надпись 36"/>
          <p:cNvSpPr txBox="1"/>
          <p:nvPr/>
        </p:nvSpPr>
        <p:spPr>
          <a:xfrm>
            <a:off x="6574325" y="6646865"/>
            <a:ext cx="1424290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Наставничество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Надпись 110"/>
          <p:cNvSpPr txBox="1"/>
          <p:nvPr/>
        </p:nvSpPr>
        <p:spPr>
          <a:xfrm>
            <a:off x="8122041" y="6646865"/>
            <a:ext cx="950180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АИСТ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Надпись 111"/>
          <p:cNvSpPr txBox="1"/>
          <p:nvPr/>
        </p:nvSpPr>
        <p:spPr>
          <a:xfrm>
            <a:off x="9199564" y="6646865"/>
            <a:ext cx="950180" cy="48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Импульс</a:t>
            </a:r>
            <a:endParaRPr lang="ru-RU" sz="1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H="1">
            <a:off x="5046201" y="1393184"/>
            <a:ext cx="798347" cy="389162"/>
          </a:xfrm>
          <a:prstGeom prst="straightConnector1">
            <a:avLst/>
          </a:prstGeom>
          <a:ln w="28575">
            <a:solidFill>
              <a:srgbClr val="015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7220839" y="1393184"/>
            <a:ext cx="896956" cy="389162"/>
          </a:xfrm>
          <a:prstGeom prst="straightConnector1">
            <a:avLst/>
          </a:prstGeom>
          <a:ln w="28575">
            <a:solidFill>
              <a:srgbClr val="015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H="1">
            <a:off x="6535142" y="1596609"/>
            <a:ext cx="4897" cy="182788"/>
          </a:xfrm>
          <a:prstGeom prst="straightConnector1">
            <a:avLst/>
          </a:prstGeom>
          <a:ln w="28575">
            <a:solidFill>
              <a:srgbClr val="015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625829" y="2534135"/>
            <a:ext cx="5972064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625829" y="2534135"/>
            <a:ext cx="0" cy="14573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9601187" y="2534135"/>
            <a:ext cx="0" cy="14573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026609" y="2383777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535142" y="2392621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8033880" y="2383777"/>
            <a:ext cx="0" cy="14573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3674807" y="3560106"/>
            <a:ext cx="5972064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6466573" y="3409748"/>
            <a:ext cx="0" cy="32315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7877149" y="3418593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9640369" y="3418593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5134362" y="3418593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684603" y="3418593"/>
            <a:ext cx="0" cy="145641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6662486" y="4011180"/>
            <a:ext cx="1959" cy="297178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>
            <a:off x="7710623" y="4011180"/>
            <a:ext cx="1959" cy="297178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8748963" y="4011180"/>
            <a:ext cx="2229" cy="297466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9620778" y="4020024"/>
            <a:ext cx="2229" cy="297466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5771080" y="4011180"/>
            <a:ext cx="1959" cy="297178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>
            <a:off x="4742535" y="4011180"/>
            <a:ext cx="2229" cy="297466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3616033" y="4011180"/>
            <a:ext cx="1959" cy="297178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Надпись 216"/>
          <p:cNvSpPr txBox="1"/>
          <p:nvPr/>
        </p:nvSpPr>
        <p:spPr>
          <a:xfrm>
            <a:off x="3106658" y="5974677"/>
            <a:ext cx="6935333" cy="274182"/>
          </a:xfrm>
          <a:prstGeom prst="rect">
            <a:avLst/>
          </a:prstGeom>
          <a:solidFill>
            <a:srgbClr val="01588E"/>
          </a:solidFill>
          <a:ln w="28575">
            <a:solidFill>
              <a:srgbClr val="01588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Руководители фокус-групп по направлениям программ развития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3596442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4771922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780876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6672282" y="5727029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720418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709781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9669756" y="5718184"/>
            <a:ext cx="0" cy="25488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3567055" y="6434595"/>
            <a:ext cx="5971439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466573" y="6248859"/>
            <a:ext cx="0" cy="19163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3567055" y="6443440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4566213" y="6443440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5810263" y="6434595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7309000" y="6443440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582437" y="6443440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9532617" y="6443440"/>
            <a:ext cx="0" cy="209363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153953" y="6443440"/>
            <a:ext cx="0" cy="970545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8063267" y="6443440"/>
            <a:ext cx="0" cy="970977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79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062488" y="7570103"/>
            <a:ext cx="11142212" cy="397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-1168" y="179825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90539" y="7286338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399101" y="205440"/>
            <a:ext cx="2693301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№1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78877" y="4950170"/>
            <a:ext cx="3340800" cy="1602000"/>
            <a:chOff x="765343" y="4887318"/>
            <a:chExt cx="2937600" cy="14832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65343" y="4887318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0796" y="4997335"/>
              <a:ext cx="2366694" cy="116949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Атлас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профессий для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людей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ОВЗ 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инвалидов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Томской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274832" y="3330000"/>
            <a:ext cx="3861307" cy="1979526"/>
            <a:chOff x="4132373" y="3541512"/>
            <a:chExt cx="3861307" cy="1979526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4132373" y="3541512"/>
              <a:ext cx="3861307" cy="1979526"/>
            </a:xfrm>
            <a:prstGeom prst="hexagon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81534" y="3654112"/>
              <a:ext cx="3162985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Координация деятельности ПОО Томской области по развитию инклюзивного профессионального образования в регионе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8877" y="1889275"/>
            <a:ext cx="3339932" cy="1600780"/>
            <a:chOff x="765343" y="2002884"/>
            <a:chExt cx="3339932" cy="160078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65343" y="2002884"/>
              <a:ext cx="3339932" cy="160078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6090" y="2141555"/>
              <a:ext cx="2978438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Регионального центра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профессиональной ориентации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381770" y="4883577"/>
            <a:ext cx="3346247" cy="1668593"/>
            <a:chOff x="8459223" y="4960322"/>
            <a:chExt cx="3346247" cy="166859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8459223" y="4960322"/>
              <a:ext cx="3305154" cy="166859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64670" y="5009788"/>
              <a:ext cx="33408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Ресурсный центр 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квалификации педагогических работников 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системе СПО реализующих инклюзивную практику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ru-RU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прогрмм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8381770" y="1889275"/>
            <a:ext cx="3340800" cy="1602000"/>
            <a:chOff x="8669802" y="2005237"/>
            <a:chExt cx="2936561" cy="148251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8669802" y="2005237"/>
              <a:ext cx="2936561" cy="148251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99198" y="2114909"/>
              <a:ext cx="2877769" cy="126316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банк адаптированных методических ресурсов ИПР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Шеврон 56"/>
          <p:cNvSpPr/>
          <p:nvPr/>
        </p:nvSpPr>
        <p:spPr>
          <a:xfrm rot="12302140">
            <a:off x="4074630" y="3373672"/>
            <a:ext cx="400405" cy="53902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Шеврон 57"/>
          <p:cNvSpPr/>
          <p:nvPr/>
        </p:nvSpPr>
        <p:spPr>
          <a:xfrm rot="9143074">
            <a:off x="4105617" y="4724137"/>
            <a:ext cx="400405" cy="53902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Шеврон 58"/>
          <p:cNvSpPr/>
          <p:nvPr/>
        </p:nvSpPr>
        <p:spPr>
          <a:xfrm rot="1477213">
            <a:off x="7892199" y="4707574"/>
            <a:ext cx="400405" cy="53902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Шеврон 59"/>
          <p:cNvSpPr/>
          <p:nvPr/>
        </p:nvSpPr>
        <p:spPr>
          <a:xfrm rot="20122983">
            <a:off x="7916578" y="3390982"/>
            <a:ext cx="400405" cy="53902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59"/>
            <a:ext cx="12205874" cy="446539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062488" y="7570103"/>
            <a:ext cx="11142212" cy="397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204699" cy="1622082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204700" cy="159755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37735" y="169195"/>
            <a:ext cx="11076630" cy="110023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90539" y="7286338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6356" cy="1236911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148852" y="2276213"/>
            <a:ext cx="415349" cy="4032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875958" y="4196617"/>
            <a:ext cx="24482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92318" y="2762779"/>
            <a:ext cx="216024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92318" y="4169799"/>
            <a:ext cx="216024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92318" y="5537951"/>
            <a:ext cx="216024" cy="0"/>
          </a:xfrm>
          <a:prstGeom prst="line">
            <a:avLst/>
          </a:prstGeom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 descr="Современные-условия-получения-инвалидности.png"/>
          <p:cNvPicPr>
            <a:picLocks noChangeAspect="1"/>
          </p:cNvPicPr>
          <p:nvPr/>
        </p:nvPicPr>
        <p:blipFill>
          <a:blip r:embed="rId3" cstate="print"/>
          <a:srcRect l="17241" t="12201" r="17240" b="14720"/>
          <a:stretch>
            <a:fillRect/>
          </a:stretch>
        </p:blipFill>
        <p:spPr>
          <a:xfrm>
            <a:off x="808342" y="2546755"/>
            <a:ext cx="38735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</p:pic>
      <p:pic>
        <p:nvPicPr>
          <p:cNvPr id="92" name="Рисунок 91" descr="Современные-условия-получения-инвалидности.png"/>
          <p:cNvPicPr>
            <a:picLocks noChangeAspect="1"/>
          </p:cNvPicPr>
          <p:nvPr/>
        </p:nvPicPr>
        <p:blipFill>
          <a:blip r:embed="rId3" cstate="print"/>
          <a:srcRect l="17241" t="12201" r="17240" b="14720"/>
          <a:stretch>
            <a:fillRect/>
          </a:stretch>
        </p:blipFill>
        <p:spPr>
          <a:xfrm>
            <a:off x="808342" y="3953775"/>
            <a:ext cx="38735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</p:pic>
      <p:pic>
        <p:nvPicPr>
          <p:cNvPr id="94" name="Рисунок 93" descr="Современные-условия-получения-инвалидности.png"/>
          <p:cNvPicPr>
            <a:picLocks noChangeAspect="1"/>
          </p:cNvPicPr>
          <p:nvPr/>
        </p:nvPicPr>
        <p:blipFill>
          <a:blip r:embed="rId3" cstate="print"/>
          <a:srcRect l="17241" t="12201" r="17240" b="14720"/>
          <a:stretch>
            <a:fillRect/>
          </a:stretch>
        </p:blipFill>
        <p:spPr>
          <a:xfrm>
            <a:off x="808342" y="5321927"/>
            <a:ext cx="38735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</p:pic>
      <p:sp>
        <p:nvSpPr>
          <p:cNvPr id="96" name="Прямоугольник 95"/>
          <p:cNvSpPr/>
          <p:nvPr/>
        </p:nvSpPr>
        <p:spPr>
          <a:xfrm>
            <a:off x="1517795" y="2037764"/>
            <a:ext cx="206588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организации, в том числе реализующие АООП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182454" y="2050269"/>
            <a:ext cx="1838075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власти субъекта РФ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74123" y="2037764"/>
            <a:ext cx="1716641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9688209" y="2022957"/>
            <a:ext cx="237035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743632" y="4986819"/>
            <a:ext cx="265307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758938" y="4236145"/>
            <a:ext cx="261791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Центры занятости населения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787523" y="3443963"/>
            <a:ext cx="2609187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 партнеры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743632" y="5737493"/>
            <a:ext cx="265307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Центры социальной защиты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577081" y="3769797"/>
            <a:ext cx="2063664" cy="761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Бюро МСЭ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600429" y="5302398"/>
            <a:ext cx="2026400" cy="637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ПМПК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5100705" y="6108353"/>
            <a:ext cx="1345826" cy="678236"/>
          </a:xfrm>
          <a:prstGeom prst="rect">
            <a:avLst/>
          </a:prstGeom>
          <a:solidFill>
            <a:schemeClr val="bg1"/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ПОО 1….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684880" y="6108352"/>
            <a:ext cx="1364289" cy="678237"/>
          </a:xfrm>
          <a:prstGeom prst="rect">
            <a:avLst/>
          </a:prstGeom>
          <a:solidFill>
            <a:schemeClr val="bg1"/>
          </a:solidFill>
          <a:ln w="28575">
            <a:solidFill>
              <a:srgbClr val="01588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4" name="Прямая со стрелкой 163"/>
          <p:cNvCxnSpPr/>
          <p:nvPr/>
        </p:nvCxnSpPr>
        <p:spPr>
          <a:xfrm>
            <a:off x="3651004" y="3149295"/>
            <a:ext cx="1428546" cy="89026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flipV="1">
            <a:off x="3651004" y="4291005"/>
            <a:ext cx="1300912" cy="3095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flipV="1">
            <a:off x="3712778" y="4970771"/>
            <a:ext cx="1281017" cy="616887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5057399" y="3235261"/>
            <a:ext cx="423213" cy="522476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7403394" y="3213993"/>
            <a:ext cx="360040" cy="36004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V="1">
            <a:off x="6046096" y="2637695"/>
            <a:ext cx="859854" cy="4666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8133317" y="4385823"/>
            <a:ext cx="639688" cy="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>
            <a:off x="7044921" y="5676305"/>
            <a:ext cx="360040" cy="36004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5504618" y="5676305"/>
            <a:ext cx="0" cy="39600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>
            <a:off x="5720642" y="5676305"/>
            <a:ext cx="0" cy="39600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6224698" y="5676305"/>
            <a:ext cx="0" cy="396000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7892774" y="5205969"/>
            <a:ext cx="758747" cy="792151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>
            <a:off x="1168382" y="2762779"/>
            <a:ext cx="216024" cy="0"/>
          </a:xfrm>
          <a:prstGeom prst="straightConnector1">
            <a:avLst/>
          </a:prstGeom>
          <a:ln w="28575">
            <a:solidFill>
              <a:srgbClr val="01588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1168382" y="4241807"/>
            <a:ext cx="216024" cy="0"/>
          </a:xfrm>
          <a:prstGeom prst="straightConnector1">
            <a:avLst/>
          </a:prstGeom>
          <a:ln w="28575">
            <a:solidFill>
              <a:srgbClr val="01588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1168382" y="5609959"/>
            <a:ext cx="216024" cy="0"/>
          </a:xfrm>
          <a:prstGeom prst="straightConnector1">
            <a:avLst/>
          </a:prstGeom>
          <a:ln w="28575">
            <a:solidFill>
              <a:srgbClr val="01588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 flipH="1">
            <a:off x="11471269" y="5302398"/>
            <a:ext cx="288032" cy="0"/>
          </a:xfrm>
          <a:prstGeom prst="straightConnector1">
            <a:avLst/>
          </a:prstGeom>
          <a:ln w="28575">
            <a:solidFill>
              <a:srgbClr val="01588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H="1">
            <a:off x="11474013" y="5998120"/>
            <a:ext cx="288032" cy="0"/>
          </a:xfrm>
          <a:prstGeom prst="straightConnector1">
            <a:avLst/>
          </a:prstGeom>
          <a:ln w="28575">
            <a:solidFill>
              <a:srgbClr val="01588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5" name="Рисунок 184" descr="Современные-условия-получения-инвалидности.png"/>
          <p:cNvPicPr>
            <a:picLocks noChangeAspect="1"/>
          </p:cNvPicPr>
          <p:nvPr/>
        </p:nvPicPr>
        <p:blipFill>
          <a:blip r:embed="rId3" cstate="print"/>
          <a:srcRect l="17241" t="12201" r="17240" b="14720"/>
          <a:stretch>
            <a:fillRect/>
          </a:stretch>
        </p:blipFill>
        <p:spPr>
          <a:xfrm>
            <a:off x="11730316" y="5782096"/>
            <a:ext cx="38735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</p:pic>
      <p:pic>
        <p:nvPicPr>
          <p:cNvPr id="186" name="Рисунок 185" descr="Современные-условия-получения-инвалидности.png"/>
          <p:cNvPicPr>
            <a:picLocks noChangeAspect="1"/>
          </p:cNvPicPr>
          <p:nvPr/>
        </p:nvPicPr>
        <p:blipFill>
          <a:blip r:embed="rId3" cstate="print"/>
          <a:srcRect l="17241" t="12201" r="17240" b="14720"/>
          <a:stretch>
            <a:fillRect/>
          </a:stretch>
        </p:blipFill>
        <p:spPr>
          <a:xfrm>
            <a:off x="11730317" y="5109532"/>
            <a:ext cx="38735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588E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5043734" y="3443509"/>
            <a:ext cx="3083710" cy="21999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5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2200" y="4266023"/>
            <a:ext cx="3707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профессиональной ориентации</a:t>
            </a:r>
          </a:p>
        </p:txBody>
      </p:sp>
      <p:pic>
        <p:nvPicPr>
          <p:cNvPr id="191" name="Рисунок 190" descr="images (1).png"/>
          <p:cNvPicPr>
            <a:picLocks noChangeAspect="1"/>
          </p:cNvPicPr>
          <p:nvPr/>
        </p:nvPicPr>
        <p:blipFill>
          <a:blip r:embed="rId4" cstate="print"/>
          <a:srcRect l="8386" t="7455" r="4918" b="10728"/>
          <a:stretch>
            <a:fillRect/>
          </a:stretch>
        </p:blipFill>
        <p:spPr>
          <a:xfrm flipH="1">
            <a:off x="9946488" y="6482764"/>
            <a:ext cx="712204" cy="712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</p:pic>
      <p:pic>
        <p:nvPicPr>
          <p:cNvPr id="192" name="Picture 10" descr="https://image.freepik.com/free-icon/businessman-in-a-presentation-pointing-a-board-with-graphics_318-62406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223826" y="3597685"/>
            <a:ext cx="698213" cy="698213"/>
          </a:xfrm>
          <a:prstGeom prst="rect">
            <a:avLst/>
          </a:prstGeom>
          <a:noFill/>
          <a:extLst/>
        </p:spPr>
      </p:pic>
      <p:cxnSp>
        <p:nvCxnSpPr>
          <p:cNvPr id="193" name="Прямая со стрелкой 192"/>
          <p:cNvCxnSpPr/>
          <p:nvPr/>
        </p:nvCxnSpPr>
        <p:spPr>
          <a:xfrm flipV="1">
            <a:off x="8758937" y="2593860"/>
            <a:ext cx="859854" cy="4666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8049170" y="4892243"/>
            <a:ext cx="602351" cy="440139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V="1">
            <a:off x="7776171" y="3731995"/>
            <a:ext cx="955080" cy="11704"/>
          </a:xfrm>
          <a:prstGeom prst="straightConnector1">
            <a:avLst/>
          </a:prstGeom>
          <a:ln w="28575">
            <a:solidFill>
              <a:srgbClr val="01588E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Заголовок 1"/>
          <p:cNvSpPr txBox="1">
            <a:spLocks/>
          </p:cNvSpPr>
          <p:nvPr/>
        </p:nvSpPr>
        <p:spPr>
          <a:xfrm>
            <a:off x="1338125" y="163933"/>
            <a:ext cx="1073088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559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с детьми с ограниченными возможностями здоровья, ориентирующей на выбор профессий и специальностей среднего профессионального образования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4" descr="http://corp.innet-it.ru/upload/resize_cache/iblock/8aa/300_218_2/8aac0d5fda6bc14ee018108ffbba9f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137" y="6188285"/>
            <a:ext cx="684297" cy="49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6" descr="http://poisk-v-seti.ru/info/railnation/vneshka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496697" y="3415557"/>
            <a:ext cx="603442" cy="603442"/>
          </a:xfrm>
          <a:prstGeom prst="rect">
            <a:avLst/>
          </a:prstGeom>
          <a:noFill/>
          <a:extLst/>
        </p:spPr>
      </p:pic>
      <p:pic>
        <p:nvPicPr>
          <p:cNvPr id="12290" name="Picture 2" descr="ÐÐ°ÑÑÐ¸Ð½ÐºÐ¸ Ð¿Ð¾ Ð·Ð°Ð¿ÑÐ¾ÑÑ ÑÐµÐ½ÑÑ Ð·Ð°Ð½ÑÑÐ¾ÑÑÐ¸ Ð½Ð°ÑÐµÐ»ÐµÐ½Ð¸Ñ ÑÐ¾Ð¼ÑÐ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5461" y="4108464"/>
            <a:ext cx="798904" cy="8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Рисунок 188" descr="Без названия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92519" y="6229794"/>
            <a:ext cx="1084056" cy="943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0434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062488" y="7570103"/>
            <a:ext cx="11142212" cy="397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-1168" y="179825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90539" y="7286338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399101" y="205440"/>
            <a:ext cx="2693301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№2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3110" y="1462808"/>
            <a:ext cx="4037972" cy="1155600"/>
            <a:chOff x="741111" y="2029623"/>
            <a:chExt cx="2937600" cy="14832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41111" y="2029623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6503" y="2098040"/>
              <a:ext cx="2564493" cy="5402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Достижение целевых показателей дорожной карты Абилимпикс Томской области 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0319" y="5896596"/>
            <a:ext cx="1365653" cy="1502219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8558113" y="4382928"/>
            <a:ext cx="3274983" cy="1081590"/>
            <a:chOff x="8115411" y="1742487"/>
            <a:chExt cx="3274983" cy="16704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115411" y="1742487"/>
              <a:ext cx="3247200" cy="16704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42347" y="2031618"/>
              <a:ext cx="324804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Подготовка волонтеров             (не менее 70%)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313385" y="1457383"/>
            <a:ext cx="3529688" cy="1130164"/>
            <a:chOff x="8114564" y="1742487"/>
            <a:chExt cx="3248047" cy="167040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8115411" y="1742487"/>
              <a:ext cx="3247200" cy="16704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14564" y="1833757"/>
              <a:ext cx="3248047" cy="150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Подготовка региональных экспертов, в том числе работодателей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2393" y="4244280"/>
            <a:ext cx="4039200" cy="1358885"/>
            <a:chOff x="8115411" y="1742487"/>
            <a:chExt cx="3293252" cy="167040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8115411" y="1742487"/>
              <a:ext cx="3247200" cy="16704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160616" y="2115323"/>
              <a:ext cx="324804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Увеличение компетенций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(до 23 к 2024 г.)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439949" y="3219692"/>
            <a:ext cx="3686841" cy="1733641"/>
            <a:chOff x="4100167" y="3594659"/>
            <a:chExt cx="3861307" cy="1979526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4100167" y="3594659"/>
              <a:ext cx="3861307" cy="1979526"/>
            </a:xfrm>
            <a:prstGeom prst="hexagon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86730" y="3618343"/>
              <a:ext cx="3162985" cy="1517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Развитие чемпионатного движения «Абилимпикс» в Томской области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217111" y="1472098"/>
            <a:ext cx="4039200" cy="1339200"/>
            <a:chOff x="8089881" y="1037914"/>
            <a:chExt cx="3272730" cy="203529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115411" y="1037914"/>
              <a:ext cx="3247200" cy="16704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89881" y="1117145"/>
              <a:ext cx="3248047" cy="195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100 % занятость участников Абилимпикс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Мониторинг трудоустройства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38969" y="5685560"/>
            <a:ext cx="4038742" cy="1339200"/>
            <a:chOff x="8114196" y="1742487"/>
            <a:chExt cx="3248415" cy="1513607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8115411" y="1742487"/>
              <a:ext cx="3247200" cy="151360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14196" y="2173278"/>
              <a:ext cx="3248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Формирование реестра экспертов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37312" y="2777766"/>
            <a:ext cx="4037972" cy="1337741"/>
            <a:chOff x="741111" y="2030182"/>
            <a:chExt cx="2937600" cy="148320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41111" y="2030182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62227" y="2199451"/>
              <a:ext cx="2564493" cy="10759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Внедрение лучших практик движения Абилимпикс в образовательный процесс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213265" y="5690755"/>
            <a:ext cx="4039200" cy="1339200"/>
            <a:chOff x="827059" y="6556704"/>
            <a:chExt cx="3281632" cy="1124864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827059" y="6556704"/>
              <a:ext cx="3247200" cy="1124864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60644" y="6777527"/>
              <a:ext cx="3248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Апробация технических средств реабилитации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572005" y="2776336"/>
            <a:ext cx="3339304" cy="1388370"/>
            <a:chOff x="7727850" y="5244743"/>
            <a:chExt cx="3339304" cy="1388370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7727850" y="5249491"/>
              <a:ext cx="3247200" cy="138362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19107" y="5244743"/>
              <a:ext cx="32480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Информационная поддержка движения Абилимпикс Томской области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43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062488" y="7570103"/>
            <a:ext cx="11142212" cy="397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-1168" y="179825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90539" y="7286338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399101" y="205440"/>
            <a:ext cx="2693301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№3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121125" y="1558271"/>
            <a:ext cx="4037972" cy="1337741"/>
            <a:chOff x="741111" y="2030182"/>
            <a:chExt cx="2937600" cy="14832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41111" y="2030182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664" y="2177006"/>
              <a:ext cx="2564493" cy="10759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Привлечение специалистов в производства для реализации программ ТОП-50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36966" y="3269083"/>
            <a:ext cx="3755436" cy="1761970"/>
            <a:chOff x="4100167" y="3594659"/>
            <a:chExt cx="3861307" cy="2082487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4100167" y="3594659"/>
              <a:ext cx="3861307" cy="1979526"/>
            </a:xfrm>
            <a:prstGeom prst="hexagon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86730" y="3618343"/>
              <a:ext cx="3161443" cy="20588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Реализация основных и дополнительных образовательных программ по подготовке высококвалифицированных специалистов и рабочих кадров по специальностям ТОП-50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062735" y="1630611"/>
            <a:ext cx="3606030" cy="1337741"/>
            <a:chOff x="651827" y="2038051"/>
            <a:chExt cx="2937600" cy="14832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51827" y="2038051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7664" y="2187320"/>
              <a:ext cx="2564493" cy="10759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Обучение педагогических работников в академии </a:t>
              </a:r>
            </a:p>
            <a:p>
              <a:pPr algn="ctr"/>
              <a:r>
                <a:rPr lang="en-US" b="1" dirty="0" smtClean="0"/>
                <a:t>WSR</a:t>
              </a:r>
              <a:endParaRPr lang="ru-RU" b="1" dirty="0" smtClean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8750" y="3276123"/>
            <a:ext cx="3663181" cy="1701131"/>
            <a:chOff x="3725007" y="2798049"/>
            <a:chExt cx="3663181" cy="170113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725007" y="2798049"/>
              <a:ext cx="3663181" cy="1701131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4010" y="2902666"/>
              <a:ext cx="3148025" cy="15558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Участие представителей работодателей в конкурсах профессионального мастерства </a:t>
              </a:r>
            </a:p>
            <a:p>
              <a:pPr algn="ctr"/>
              <a:r>
                <a:rPr lang="ru-RU" b="1" dirty="0" smtClean="0"/>
                <a:t>(по стандартам </a:t>
              </a:r>
              <a:r>
                <a:rPr lang="en-US" b="1" dirty="0" smtClean="0"/>
                <a:t>WSR</a:t>
              </a:r>
              <a:r>
                <a:rPr lang="ru-RU" b="1" dirty="0" smtClean="0"/>
                <a:t>)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465214" y="3134004"/>
            <a:ext cx="3663181" cy="2257137"/>
            <a:chOff x="38832" y="5174081"/>
            <a:chExt cx="3663181" cy="225713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8832" y="5174081"/>
              <a:ext cx="3663181" cy="225713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7835" y="5278698"/>
              <a:ext cx="3148025" cy="184858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Участие представителей педагогических работников в конкурсах профессионального мастерства </a:t>
              </a:r>
            </a:p>
            <a:p>
              <a:pPr algn="ctr"/>
              <a:r>
                <a:rPr lang="ru-RU" b="1" dirty="0" smtClean="0"/>
                <a:t>(по стандартам </a:t>
              </a:r>
              <a:r>
                <a:rPr lang="en-US" b="1" dirty="0" smtClean="0"/>
                <a:t>WSR</a:t>
              </a:r>
              <a:r>
                <a:rPr lang="ru-RU" b="1" dirty="0" smtClean="0"/>
                <a:t>)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018945" y="5266517"/>
            <a:ext cx="4073457" cy="1908131"/>
            <a:chOff x="741110" y="2030182"/>
            <a:chExt cx="2963415" cy="211561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741110" y="2030182"/>
              <a:ext cx="2963415" cy="211561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571" y="2207570"/>
              <a:ext cx="2564493" cy="17250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Формирование экспертных компетенций педагогических работников через участие в чемпионатах «Молодые профессионалы»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46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062488" y="7570103"/>
            <a:ext cx="11142212" cy="397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-1168" y="179825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90539" y="7286338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399101" y="205440"/>
            <a:ext cx="2693301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№4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608802" y="1607305"/>
            <a:ext cx="4037972" cy="1339200"/>
            <a:chOff x="741111" y="2030181"/>
            <a:chExt cx="2937600" cy="148481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41111" y="2030181"/>
              <a:ext cx="2937600" cy="148481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664" y="2177006"/>
              <a:ext cx="2564493" cy="10759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Привлечение специалистов в производства для реализации программ ТОП-50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36966" y="3269082"/>
            <a:ext cx="3755436" cy="1674856"/>
            <a:chOff x="4100167" y="3594657"/>
            <a:chExt cx="3861307" cy="1979526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4100167" y="3594657"/>
              <a:ext cx="3861307" cy="1979526"/>
            </a:xfrm>
            <a:prstGeom prst="hexagon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86730" y="3618343"/>
              <a:ext cx="3161443" cy="18915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Развитие социально-активной среды для личностной и профессиональной самореализации обучающихся системы инклюзивного профессионального образования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815085" y="1607305"/>
            <a:ext cx="4039200" cy="1337741"/>
            <a:chOff x="651827" y="2038051"/>
            <a:chExt cx="2937600" cy="14832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51827" y="2038051"/>
              <a:ext cx="2937600" cy="14832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7664" y="2187320"/>
              <a:ext cx="2564493" cy="10759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Обучение педагогических работников в академии </a:t>
              </a:r>
            </a:p>
            <a:p>
              <a:pPr algn="ctr"/>
              <a:r>
                <a:rPr lang="en-US" b="1" dirty="0" smtClean="0"/>
                <a:t>WSR</a:t>
              </a:r>
              <a:endParaRPr lang="ru-RU" b="1" dirty="0" smtClean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8750" y="3170356"/>
            <a:ext cx="3663181" cy="2257200"/>
            <a:chOff x="3725007" y="2798049"/>
            <a:chExt cx="3663181" cy="170113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725007" y="2798049"/>
              <a:ext cx="3663181" cy="1701131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4010" y="2902666"/>
              <a:ext cx="3148025" cy="15558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Участие представителей работодателей в конкурсах профессионального мастерства </a:t>
              </a:r>
            </a:p>
            <a:p>
              <a:pPr algn="ctr"/>
              <a:r>
                <a:rPr lang="ru-RU" b="1" dirty="0" smtClean="0"/>
                <a:t>(по стандартам </a:t>
              </a:r>
              <a:r>
                <a:rPr lang="en-US" b="1" dirty="0" smtClean="0"/>
                <a:t>WSR</a:t>
              </a:r>
              <a:r>
                <a:rPr lang="ru-RU" b="1" dirty="0" smtClean="0"/>
                <a:t>)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465214" y="3134004"/>
            <a:ext cx="3663181" cy="2257137"/>
            <a:chOff x="38832" y="5174081"/>
            <a:chExt cx="3663181" cy="225713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8832" y="5174081"/>
              <a:ext cx="3663181" cy="225713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7835" y="5278698"/>
              <a:ext cx="3148025" cy="184858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Участие представителей педагогических работников в конкурсах профессионального мастерства </a:t>
              </a:r>
            </a:p>
            <a:p>
              <a:pPr algn="ctr"/>
              <a:r>
                <a:rPr lang="ru-RU" b="1" dirty="0" smtClean="0"/>
                <a:t>(по стандартам </a:t>
              </a:r>
              <a:r>
                <a:rPr lang="en-US" b="1" dirty="0" smtClean="0"/>
                <a:t>WSR</a:t>
              </a:r>
              <a:r>
                <a:rPr lang="ru-RU" b="1" dirty="0" smtClean="0"/>
                <a:t>)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018945" y="5266517"/>
            <a:ext cx="4073457" cy="1914796"/>
            <a:chOff x="741110" y="2030182"/>
            <a:chExt cx="2963415" cy="212300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741110" y="2030182"/>
              <a:ext cx="2963415" cy="211561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8357" y="2103595"/>
              <a:ext cx="2564493" cy="20495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Формирование экспертных компетенций педагогических работников через участие в чемпионатах «Молодые профессионалы», «Абилимпикс»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936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276166" y="467504"/>
            <a:ext cx="5703526" cy="368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197"/>
          </a:p>
        </p:txBody>
      </p:sp>
      <p:sp>
        <p:nvSpPr>
          <p:cNvPr id="101" name="Shape 34"/>
          <p:cNvSpPr>
            <a:spLocks noChangeArrowheads="1"/>
          </p:cNvSpPr>
          <p:nvPr/>
        </p:nvSpPr>
        <p:spPr bwMode="auto">
          <a:xfrm>
            <a:off x="1777497" y="1"/>
            <a:ext cx="10044880" cy="634336"/>
          </a:xfrm>
          <a:prstGeom prst="rect">
            <a:avLst/>
          </a:prstGeom>
          <a:solidFill>
            <a:srgbClr val="057FA8"/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5787" tIns="85787" rIns="85787" bIns="85787" anchor="ctr"/>
          <a:lstStyle/>
          <a:p>
            <a:pPr eaLnBrk="1" hangingPunct="1">
              <a:defRPr/>
            </a:pPr>
            <a:endParaRPr lang="ru-RU" sz="2197" b="1">
              <a:latin typeface="Arial" charset="0"/>
              <a:cs typeface="Arial" charset="0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527334" y="716838"/>
            <a:ext cx="7131700" cy="74238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844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90" b="1" dirty="0">
                <a:solidFill>
                  <a:schemeClr val="bg1"/>
                </a:solidFill>
                <a:latin typeface="Arial" panose="020B0604020202020204" pitchFamily="34" charset="0"/>
              </a:rPr>
              <a:t>СЕСЕЙЧАС ???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9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3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24" y="218169"/>
            <a:ext cx="771838" cy="7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Аист"/>
          <p:cNvGrpSpPr>
            <a:grpSpLocks/>
          </p:cNvGrpSpPr>
          <p:nvPr/>
        </p:nvGrpSpPr>
        <p:grpSpPr bwMode="auto">
          <a:xfrm>
            <a:off x="7582639" y="1299841"/>
            <a:ext cx="4147290" cy="2986908"/>
            <a:chOff x="7913461" y="93853"/>
            <a:chExt cx="2369764" cy="1774641"/>
          </a:xfrm>
        </p:grpSpPr>
        <p:pic>
          <p:nvPicPr>
            <p:cNvPr id="17434" name="Рисунок 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925" y="93853"/>
              <a:ext cx="1949141" cy="129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TextBox 17"/>
            <p:cNvSpPr txBox="1">
              <a:spLocks noChangeArrowheads="1"/>
            </p:cNvSpPr>
            <p:nvPr/>
          </p:nvSpPr>
          <p:spPr bwMode="auto">
            <a:xfrm>
              <a:off x="7913461" y="1391223"/>
              <a:ext cx="2369764" cy="477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АИСТ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 ( действующий проект)</a:t>
              </a:r>
            </a:p>
          </p:txBody>
        </p:sp>
      </p:grpSp>
      <p:grpSp>
        <p:nvGrpSpPr>
          <p:cNvPr id="17415" name="Молодежный центр"/>
          <p:cNvGrpSpPr>
            <a:grpSpLocks/>
          </p:cNvGrpSpPr>
          <p:nvPr/>
        </p:nvGrpSpPr>
        <p:grpSpPr bwMode="auto">
          <a:xfrm>
            <a:off x="4194817" y="1246673"/>
            <a:ext cx="3741729" cy="3053204"/>
            <a:chOff x="10066856" y="93853"/>
            <a:chExt cx="2216207" cy="1707099"/>
          </a:xfrm>
        </p:grpSpPr>
        <p:pic>
          <p:nvPicPr>
            <p:cNvPr id="17432" name="Рисунок 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677" y="93853"/>
              <a:ext cx="1949141" cy="129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Box 20"/>
            <p:cNvSpPr txBox="1">
              <a:spLocks noChangeArrowheads="1"/>
            </p:cNvSpPr>
            <p:nvPr/>
          </p:nvSpPr>
          <p:spPr bwMode="auto">
            <a:xfrm>
              <a:off x="10066856" y="1391537"/>
              <a:ext cx="2216207" cy="409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079">
                  <a:solidFill>
                    <a:srgbClr val="01588E"/>
                  </a:solidFill>
                  <a:latin typeface="Arial Black" panose="020B0A04020102020204" pitchFamily="34" charset="0"/>
                </a:rPr>
                <a:t>МОЛОДЕЖНЫЙ ЦЕНТР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079">
                  <a:solidFill>
                    <a:srgbClr val="01588E"/>
                  </a:solidFill>
                  <a:latin typeface="Arial Black" panose="020B0A04020102020204" pitchFamily="34" charset="0"/>
                </a:rPr>
                <a:t>( действующий проект)</a:t>
              </a:r>
            </a:p>
          </p:txBody>
        </p:sp>
      </p:grpSp>
      <p:grpSp>
        <p:nvGrpSpPr>
          <p:cNvPr id="17416" name="Импульс"/>
          <p:cNvGrpSpPr>
            <a:grpSpLocks/>
          </p:cNvGrpSpPr>
          <p:nvPr/>
        </p:nvGrpSpPr>
        <p:grpSpPr bwMode="auto">
          <a:xfrm>
            <a:off x="7688057" y="4458688"/>
            <a:ext cx="4147289" cy="2919073"/>
            <a:chOff x="5878286" y="93853"/>
            <a:chExt cx="2430924" cy="1789845"/>
          </a:xfrm>
        </p:grpSpPr>
        <p:pic>
          <p:nvPicPr>
            <p:cNvPr id="17430" name="Рисунок 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173" y="93853"/>
              <a:ext cx="1949141" cy="129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TextBox 23"/>
            <p:cNvSpPr txBox="1">
              <a:spLocks noChangeArrowheads="1"/>
            </p:cNvSpPr>
            <p:nvPr/>
          </p:nvSpPr>
          <p:spPr bwMode="auto">
            <a:xfrm>
              <a:off x="5878286" y="1391152"/>
              <a:ext cx="2430924" cy="49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ОПЕРОТРЯД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 ( действующий проект)</a:t>
              </a:r>
            </a:p>
          </p:txBody>
        </p:sp>
      </p:grpSp>
      <p:grpSp>
        <p:nvGrpSpPr>
          <p:cNvPr id="17417" name="Наставничество"/>
          <p:cNvGrpSpPr>
            <a:grpSpLocks/>
          </p:cNvGrpSpPr>
          <p:nvPr/>
        </p:nvGrpSpPr>
        <p:grpSpPr bwMode="auto">
          <a:xfrm>
            <a:off x="3781679" y="4544856"/>
            <a:ext cx="2318837" cy="2060989"/>
            <a:chOff x="3873868" y="-120274"/>
            <a:chExt cx="1358247" cy="1152092"/>
          </a:xfrm>
        </p:grpSpPr>
        <p:pic>
          <p:nvPicPr>
            <p:cNvPr id="17428" name="Рисунок 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814" y="-120274"/>
              <a:ext cx="1274301" cy="84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Box 31"/>
            <p:cNvSpPr txBox="1">
              <a:spLocks noChangeArrowheads="1"/>
            </p:cNvSpPr>
            <p:nvPr/>
          </p:nvSpPr>
          <p:spPr bwMode="auto">
            <a:xfrm>
              <a:off x="3873868" y="781490"/>
              <a:ext cx="1334437" cy="25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FF0000"/>
                  </a:solidFill>
                  <a:latin typeface="Arial Black" panose="020B0A04020102020204" pitchFamily="34" charset="0"/>
                </a:rPr>
                <a:t>НАСТАВНИК</a:t>
              </a:r>
            </a:p>
          </p:txBody>
        </p:sp>
      </p:grpSp>
      <p:grpSp>
        <p:nvGrpSpPr>
          <p:cNvPr id="17418" name="Есть идея!"/>
          <p:cNvGrpSpPr>
            <a:grpSpLocks/>
          </p:cNvGrpSpPr>
          <p:nvPr/>
        </p:nvGrpSpPr>
        <p:grpSpPr bwMode="auto">
          <a:xfrm>
            <a:off x="260465" y="4478856"/>
            <a:ext cx="4047903" cy="2988742"/>
            <a:chOff x="1708712" y="93853"/>
            <a:chExt cx="2709716" cy="1774507"/>
          </a:xfrm>
        </p:grpSpPr>
        <p:pic>
          <p:nvPicPr>
            <p:cNvPr id="17426" name="Рисунок 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474" y="93853"/>
              <a:ext cx="1949141" cy="129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TextBox 35"/>
            <p:cNvSpPr txBox="1">
              <a:spLocks noChangeArrowheads="1"/>
            </p:cNvSpPr>
            <p:nvPr/>
          </p:nvSpPr>
          <p:spPr bwMode="auto">
            <a:xfrm>
              <a:off x="1708712" y="1391418"/>
              <a:ext cx="2709716" cy="47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ЕСТЬ ИДЕЯ!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( действующий проект)</a:t>
              </a:r>
            </a:p>
          </p:txBody>
        </p:sp>
      </p:grpSp>
      <p:grpSp>
        <p:nvGrpSpPr>
          <p:cNvPr id="17419" name="Я талантлив"/>
          <p:cNvGrpSpPr>
            <a:grpSpLocks/>
          </p:cNvGrpSpPr>
          <p:nvPr/>
        </p:nvGrpSpPr>
        <p:grpSpPr bwMode="auto">
          <a:xfrm>
            <a:off x="295298" y="1299841"/>
            <a:ext cx="4047903" cy="3054744"/>
            <a:chOff x="-217852" y="93853"/>
            <a:chExt cx="2432463" cy="1760351"/>
          </a:xfrm>
        </p:grpSpPr>
        <p:pic>
          <p:nvPicPr>
            <p:cNvPr id="17424" name="Рисунок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5" y="93853"/>
              <a:ext cx="1949141" cy="129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Box 38"/>
            <p:cNvSpPr txBox="1">
              <a:spLocks noChangeArrowheads="1"/>
            </p:cNvSpPr>
            <p:nvPr/>
          </p:nvSpPr>
          <p:spPr bwMode="auto">
            <a:xfrm>
              <a:off x="-217852" y="1391290"/>
              <a:ext cx="2432463" cy="46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Я ТАЛАНТЛИВ!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310">
                  <a:solidFill>
                    <a:srgbClr val="01588E"/>
                  </a:solidFill>
                  <a:latin typeface="Arial Black" panose="020B0A04020102020204" pitchFamily="34" charset="0"/>
                </a:rPr>
                <a:t>( действующий проект)</a:t>
              </a:r>
            </a:p>
          </p:txBody>
        </p:sp>
      </p:grpSp>
      <p:sp>
        <p:nvSpPr>
          <p:cNvPr id="17420" name="TextBox 8"/>
          <p:cNvSpPr txBox="1">
            <a:spLocks noChangeArrowheads="1"/>
          </p:cNvSpPr>
          <p:nvPr/>
        </p:nvSpPr>
        <p:spPr bwMode="auto">
          <a:xfrm>
            <a:off x="1979206" y="-76199"/>
            <a:ext cx="8981542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62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  ОГБПОУ «ТТСТ»</a:t>
            </a:r>
          </a:p>
        </p:txBody>
      </p:sp>
      <p:pic>
        <p:nvPicPr>
          <p:cNvPr id="17421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851" y="4627356"/>
            <a:ext cx="1794841" cy="135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Прямоугольник 2"/>
          <p:cNvSpPr>
            <a:spLocks noChangeArrowheads="1"/>
          </p:cNvSpPr>
          <p:nvPr/>
        </p:nvSpPr>
        <p:spPr bwMode="auto">
          <a:xfrm>
            <a:off x="6121355" y="5952863"/>
            <a:ext cx="1963999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10">
                <a:solidFill>
                  <a:srgbClr val="FF0000"/>
                </a:solidFill>
                <a:latin typeface="Arial Black" panose="020B0A04020102020204" pitchFamily="34" charset="0"/>
              </a:rPr>
              <a:t>КОГДА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10">
                <a:solidFill>
                  <a:srgbClr val="FF0000"/>
                </a:solidFill>
                <a:latin typeface="Arial Black" panose="020B0A04020102020204" pitchFamily="34" charset="0"/>
              </a:rPr>
              <a:t>ВСЕ ДОМА</a:t>
            </a:r>
          </a:p>
        </p:txBody>
      </p:sp>
      <p:sp>
        <p:nvSpPr>
          <p:cNvPr id="17423" name="Прямоугольник 3"/>
          <p:cNvSpPr>
            <a:spLocks noChangeArrowheads="1"/>
          </p:cNvSpPr>
          <p:nvPr/>
        </p:nvSpPr>
        <p:spPr bwMode="auto">
          <a:xfrm>
            <a:off x="4083841" y="6708200"/>
            <a:ext cx="3809056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310">
                <a:solidFill>
                  <a:srgbClr val="FF0000"/>
                </a:solidFill>
                <a:latin typeface="Arial Black" panose="020B0A04020102020204" pitchFamily="34" charset="0"/>
              </a:rPr>
              <a:t>(вводятся в действие)</a:t>
            </a:r>
            <a:endParaRPr lang="ru-RU" altLang="ru-RU" sz="2079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963" y="2885903"/>
            <a:ext cx="10526554" cy="1530841"/>
          </a:xfrm>
        </p:spPr>
        <p:txBody>
          <a:bodyPr/>
          <a:lstStyle/>
          <a:p>
            <a:r>
              <a:rPr lang="ru-RU" b="1" dirty="0" smtClean="0">
                <a:solidFill>
                  <a:srgbClr val="01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b="1" dirty="0">
              <a:solidFill>
                <a:srgbClr val="0158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09" y="392841"/>
            <a:ext cx="1249832" cy="1292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6613" y="242622"/>
            <a:ext cx="784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0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«Томский техникум социальных технологий»</a:t>
            </a:r>
            <a:endParaRPr lang="en-US" sz="2400" b="1" spc="-150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организация, обеспечивающая поддержку региональной системы инклюзивного профессионального образования Томской области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345" y="0"/>
            <a:ext cx="3286235" cy="79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8325" y="7071814"/>
            <a:ext cx="784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0" dirty="0" smtClean="0">
                <a:solidFill>
                  <a:srgbClr val="01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Томск 2018</a:t>
            </a:r>
            <a:endParaRPr lang="ru-RU" sz="1600" b="1" dirty="0">
              <a:solidFill>
                <a:srgbClr val="0158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кругленный прямоугольник 64"/>
          <p:cNvSpPr/>
          <p:nvPr/>
        </p:nvSpPr>
        <p:spPr>
          <a:xfrm>
            <a:off x="6598742" y="6068144"/>
            <a:ext cx="2831333" cy="1710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932008" y="3278829"/>
            <a:ext cx="2197556" cy="9877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27196" y="4102799"/>
            <a:ext cx="2979860" cy="2810710"/>
          </a:xfrm>
          <a:prstGeom prst="roundRect">
            <a:avLst/>
          </a:prstGeom>
          <a:noFill/>
          <a:ln w="38100">
            <a:solidFill>
              <a:srgbClr val="015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36457" y="4814602"/>
            <a:ext cx="2918416" cy="1371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869759"/>
            <a:ext cx="11782531" cy="516663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1782531" cy="1236590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13011"/>
            <a:ext cx="12129564" cy="100440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3" name="Прямоугольник 5"/>
          <p:cNvSpPr/>
          <p:nvPr/>
        </p:nvSpPr>
        <p:spPr>
          <a:xfrm rot="4804508">
            <a:off x="11028663" y="6672737"/>
            <a:ext cx="1623088" cy="355947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4" name="Прямоугольник 4"/>
          <p:cNvSpPr/>
          <p:nvPr/>
        </p:nvSpPr>
        <p:spPr>
          <a:xfrm rot="4787841">
            <a:off x="11279020" y="6124111"/>
            <a:ext cx="1498577" cy="58981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5" name="Прямоугольник 4"/>
          <p:cNvSpPr/>
          <p:nvPr/>
        </p:nvSpPr>
        <p:spPr>
          <a:xfrm rot="4797067">
            <a:off x="11146849" y="6371309"/>
            <a:ext cx="1828938" cy="633560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12071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729011" y="231730"/>
            <a:ext cx="10053521" cy="461762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инклюзивного профессионального образования в ТО </a:t>
            </a:r>
            <a:endParaRPr lang="ru-RU" sz="24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319" y="5543810"/>
            <a:ext cx="3364440" cy="2099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122" name="Прямоугольник 12"/>
          <p:cNvSpPr/>
          <p:nvPr/>
        </p:nvSpPr>
        <p:spPr>
          <a:xfrm>
            <a:off x="1547565" y="1152942"/>
            <a:ext cx="10540502" cy="693688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625789" y="2670652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reihandform 30"/>
          <p:cNvSpPr/>
          <p:nvPr/>
        </p:nvSpPr>
        <p:spPr bwMode="auto">
          <a:xfrm>
            <a:off x="37500" y="2608927"/>
            <a:ext cx="958051" cy="939153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1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</a:p>
          <a:p>
            <a:pPr algn="ctr" defTabSz="801688" eaLnBrk="0" hangingPunct="0"/>
            <a:r>
              <a:rPr lang="ru-RU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ел.</a:t>
            </a:r>
            <a:endParaRPr lang="de-DE" sz="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308" y="4632531"/>
            <a:ext cx="2247825" cy="832242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461929" y="3941280"/>
            <a:ext cx="2247825" cy="832242"/>
          </a:xfrm>
          <a:prstGeom prst="rect">
            <a:avLst/>
          </a:prstGeom>
          <a:solidFill>
            <a:srgbClr val="CC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C:\Users\Полина\Desktop\атрибутика\логотип диспетчерская\Диспетчерская служба по сурдопереводу_ЛОГОТИП2016_для печати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60325" y="5281963"/>
            <a:ext cx="1196585" cy="124892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" name="Picture 2" descr="Z:\Буяльская П.А\атрибутика\логотип РЦ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198846" y="6703912"/>
            <a:ext cx="1255185" cy="1255185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60" name="TextBox 59"/>
          <p:cNvSpPr txBox="1"/>
          <p:nvPr/>
        </p:nvSpPr>
        <p:spPr>
          <a:xfrm>
            <a:off x="1534369" y="1138324"/>
            <a:ext cx="10381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образовательной среды в рамках реализации программы «Доступная среда» ГП «Социальная поддержка населения ТО»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8806" y="4833099"/>
            <a:ext cx="21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54" y="5805513"/>
            <a:ext cx="32419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  РЦ инклюзивного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 Томской области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(Распоряжение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ДПО Томской области № 516 от 30.12.2014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года)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0056" y="4899484"/>
            <a:ext cx="2599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Открытие Диспетчерской службы по оказанию услуг по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сурдопереводу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96631" y="546477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6755772" y="3207676"/>
            <a:ext cx="2247825" cy="832242"/>
          </a:xfrm>
          <a:prstGeom prst="rect">
            <a:avLst/>
          </a:pr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0008823" y="2432904"/>
            <a:ext cx="2120741" cy="8396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2741516" y="5096062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756631" y="5104773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3101516" y="4744773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3094031" y="474477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5704399" y="4741610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049284" y="4372899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6064399" y="4381610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409284" y="4021610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401799" y="4021610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975975" y="4008006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9320860" y="362379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9335975" y="3632508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9680860" y="3272508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9673375" y="3272508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359942" y="4163972"/>
            <a:ext cx="21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80521" y="3432453"/>
            <a:ext cx="21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71855" y="2645622"/>
            <a:ext cx="21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6679" y="1994264"/>
            <a:ext cx="9899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Межрегиональная научно-практические конференции, приняли участие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регионов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9035" y="7043034"/>
            <a:ext cx="3206599" cy="97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Проекты учебно-исследовательские 20.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424399" y="4232324"/>
            <a:ext cx="3259291" cy="118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</a:t>
            </a:r>
          </a:p>
          <a:p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(Распоряжение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ДПО Томской области №110 от 29 марта 2017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года)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135" name="Объект 134"/>
          <p:cNvGraphicFramePr>
            <a:graphicFrameLocks noChangeAspect="1"/>
          </p:cNvGraphicFramePr>
          <p:nvPr>
            <p:extLst/>
          </p:nvPr>
        </p:nvGraphicFramePr>
        <p:xfrm>
          <a:off x="8316052" y="4987140"/>
          <a:ext cx="1178320" cy="1121560"/>
        </p:xfrm>
        <a:graphic>
          <a:graphicData uri="http://schemas.openxmlformats.org/presentationml/2006/ole">
            <p:oleObj spid="_x0000_s20482" name="CorelDRAW" r:id="rId6" imgW="2203920" imgH="209268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4257" y="5177648"/>
            <a:ext cx="2247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развития движения 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2689" y="3402344"/>
            <a:ext cx="249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профессиональной ориентации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576" y="2613566"/>
            <a:ext cx="868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мероприятия по направлению инклюзивного образования (стажировки, программы повышения квалификации, программы переподготовки)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более 820 человек.</a:t>
            </a:r>
          </a:p>
        </p:txBody>
      </p:sp>
      <p:sp>
        <p:nvSpPr>
          <p:cNvPr id="55" name="Freihandform 30"/>
          <p:cNvSpPr/>
          <p:nvPr/>
        </p:nvSpPr>
        <p:spPr bwMode="auto">
          <a:xfrm>
            <a:off x="224727" y="1958668"/>
            <a:ext cx="540616" cy="583644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1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757" y="5835401"/>
            <a:ext cx="952927" cy="1048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97576" y="7106599"/>
            <a:ext cx="366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Обобщение передового опыта инклюзивного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ihandform 30"/>
          <p:cNvSpPr/>
          <p:nvPr/>
        </p:nvSpPr>
        <p:spPr bwMode="auto">
          <a:xfrm>
            <a:off x="4456960" y="7107730"/>
            <a:ext cx="540616" cy="583644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1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de-DE" sz="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131"/>
          <p:cNvSpPr/>
          <p:nvPr/>
        </p:nvSpPr>
        <p:spPr>
          <a:xfrm>
            <a:off x="6421105" y="1339144"/>
            <a:ext cx="5628922" cy="753893"/>
          </a:xfrm>
          <a:custGeom>
            <a:avLst/>
            <a:gdLst>
              <a:gd name="connsiteX0" fmla="*/ 0 w 3572759"/>
              <a:gd name="connsiteY0" fmla="*/ 0 h 480359"/>
              <a:gd name="connsiteX1" fmla="*/ 3572759 w 3572759"/>
              <a:gd name="connsiteY1" fmla="*/ 0 h 480359"/>
              <a:gd name="connsiteX2" fmla="*/ 3572759 w 3572759"/>
              <a:gd name="connsiteY2" fmla="*/ 480359 h 480359"/>
              <a:gd name="connsiteX3" fmla="*/ 0 w 3572759"/>
              <a:gd name="connsiteY3" fmla="*/ 480359 h 480359"/>
              <a:gd name="connsiteX4" fmla="*/ 0 w 3572759"/>
              <a:gd name="connsiteY4" fmla="*/ 0 h 480359"/>
              <a:gd name="connsiteX0" fmla="*/ 0 w 3877559"/>
              <a:gd name="connsiteY0" fmla="*/ 0 h 514225"/>
              <a:gd name="connsiteX1" fmla="*/ 3572759 w 3877559"/>
              <a:gd name="connsiteY1" fmla="*/ 0 h 514225"/>
              <a:gd name="connsiteX2" fmla="*/ 3877559 w 3877559"/>
              <a:gd name="connsiteY2" fmla="*/ 514225 h 514225"/>
              <a:gd name="connsiteX3" fmla="*/ 0 w 3877559"/>
              <a:gd name="connsiteY3" fmla="*/ 480359 h 514225"/>
              <a:gd name="connsiteX4" fmla="*/ 0 w 3877559"/>
              <a:gd name="connsiteY4" fmla="*/ 0 h 51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559" h="514225">
                <a:moveTo>
                  <a:pt x="0" y="0"/>
                </a:moveTo>
                <a:lnTo>
                  <a:pt x="3572759" y="0"/>
                </a:lnTo>
                <a:lnTo>
                  <a:pt x="3877559" y="514225"/>
                </a:lnTo>
                <a:lnTo>
                  <a:pt x="0" y="480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869760"/>
            <a:ext cx="12130731" cy="405892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151965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0"/>
            <a:ext cx="12129564" cy="96072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79" y="207952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222239" y="202311"/>
            <a:ext cx="8255658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кадрового состава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936720" y="4743487"/>
            <a:ext cx="1047181" cy="106607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37666" y="4534020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4" name="Овал 93"/>
          <p:cNvSpPr/>
          <p:nvPr/>
        </p:nvSpPr>
        <p:spPr>
          <a:xfrm>
            <a:off x="8328792" y="5284915"/>
            <a:ext cx="985562" cy="12637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173527" y="5228573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221665" y="5228573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1511" y="5969563"/>
            <a:ext cx="1328823" cy="769538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326885" y="1650320"/>
            <a:ext cx="3877559" cy="514225"/>
          </a:xfrm>
          <a:custGeom>
            <a:avLst/>
            <a:gdLst>
              <a:gd name="connsiteX0" fmla="*/ 0 w 3572759"/>
              <a:gd name="connsiteY0" fmla="*/ 0 h 480359"/>
              <a:gd name="connsiteX1" fmla="*/ 3572759 w 3572759"/>
              <a:gd name="connsiteY1" fmla="*/ 0 h 480359"/>
              <a:gd name="connsiteX2" fmla="*/ 3572759 w 3572759"/>
              <a:gd name="connsiteY2" fmla="*/ 480359 h 480359"/>
              <a:gd name="connsiteX3" fmla="*/ 0 w 3572759"/>
              <a:gd name="connsiteY3" fmla="*/ 480359 h 480359"/>
              <a:gd name="connsiteX4" fmla="*/ 0 w 3572759"/>
              <a:gd name="connsiteY4" fmla="*/ 0 h 480359"/>
              <a:gd name="connsiteX0" fmla="*/ 0 w 3877559"/>
              <a:gd name="connsiteY0" fmla="*/ 0 h 514225"/>
              <a:gd name="connsiteX1" fmla="*/ 3572759 w 3877559"/>
              <a:gd name="connsiteY1" fmla="*/ 0 h 514225"/>
              <a:gd name="connsiteX2" fmla="*/ 3877559 w 3877559"/>
              <a:gd name="connsiteY2" fmla="*/ 514225 h 514225"/>
              <a:gd name="connsiteX3" fmla="*/ 0 w 3877559"/>
              <a:gd name="connsiteY3" fmla="*/ 480359 h 514225"/>
              <a:gd name="connsiteX4" fmla="*/ 0 w 3877559"/>
              <a:gd name="connsiteY4" fmla="*/ 0 h 51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559" h="514225">
                <a:moveTo>
                  <a:pt x="0" y="0"/>
                </a:moveTo>
                <a:lnTo>
                  <a:pt x="3572759" y="0"/>
                </a:lnTo>
                <a:lnTo>
                  <a:pt x="3877559" y="514225"/>
                </a:lnTo>
                <a:lnTo>
                  <a:pt x="0" y="480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7198" y="1693155"/>
            <a:ext cx="3662668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уровню образования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2677" y="5270669"/>
            <a:ext cx="5637437" cy="2519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65" name="Прямоугольник 12"/>
          <p:cNvSpPr/>
          <p:nvPr/>
        </p:nvSpPr>
        <p:spPr>
          <a:xfrm>
            <a:off x="141938" y="5308323"/>
            <a:ext cx="5508176" cy="47211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8847" y="5317707"/>
            <a:ext cx="573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педагогических работников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86" y="5864469"/>
            <a:ext cx="910824" cy="748913"/>
          </a:xfrm>
          <a:prstGeom prst="rect">
            <a:avLst/>
          </a:prstGeom>
        </p:spPr>
      </p:pic>
      <p:pic>
        <p:nvPicPr>
          <p:cNvPr id="68" name="Picture 23" descr="https://www.picpng.com/images/large/squares-boxes-cubes-3d-square-png-free-765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771" y="5879650"/>
            <a:ext cx="2053828" cy="19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024756" y="6779512"/>
            <a:ext cx="73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64631" y="6357872"/>
            <a:ext cx="94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805716" y="7025146"/>
            <a:ext cx="1744751" cy="46516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3669766" y="7086204"/>
            <a:ext cx="195874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17056" y="6703961"/>
            <a:ext cx="1499262" cy="526233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94751" y="6772472"/>
            <a:ext cx="195874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ПО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74642" y="5907741"/>
            <a:ext cx="1881300" cy="68868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2949847" y="5935911"/>
            <a:ext cx="73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20212" y="5940357"/>
            <a:ext cx="2160906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сопровождения</a:t>
            </a:r>
            <a:endParaRPr lang="ru-RU" sz="17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202" y="2249608"/>
            <a:ext cx="1828800" cy="2405764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0076" y="3088063"/>
            <a:ext cx="1839925" cy="36863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285051" y="2249608"/>
            <a:ext cx="1828800" cy="2439746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07100" y="4088268"/>
            <a:ext cx="99493" cy="45720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285051" y="2258171"/>
            <a:ext cx="1839926" cy="425611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Мастера П/О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526" y="2727688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78155" y="3196222"/>
            <a:ext cx="977093" cy="507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0161" y="3708922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01286" y="4078046"/>
            <a:ext cx="421451" cy="409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07100" y="2258171"/>
            <a:ext cx="1839926" cy="457200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299467" y="3106745"/>
            <a:ext cx="1171386" cy="36863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299466" y="4055118"/>
            <a:ext cx="1839925" cy="36863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2232427" y="3641022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43847" y="2659887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83292" y="3196222"/>
            <a:ext cx="977093" cy="507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049401" y="4178299"/>
            <a:ext cx="421451" cy="409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55443" y="1346664"/>
            <a:ext cx="5310491" cy="67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в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направлению инклюзивное образование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"/>
          <p:cNvSpPr txBox="1"/>
          <p:nvPr/>
        </p:nvSpPr>
        <p:spPr>
          <a:xfrm>
            <a:off x="9304413" y="2984918"/>
            <a:ext cx="1841791" cy="813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8212745" y="2673766"/>
            <a:ext cx="1841791" cy="813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"/>
          <p:cNvSpPr txBox="1"/>
          <p:nvPr/>
        </p:nvSpPr>
        <p:spPr>
          <a:xfrm>
            <a:off x="7529092" y="3162215"/>
            <a:ext cx="1841791" cy="813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8366900" y="3197939"/>
            <a:ext cx="1841791" cy="813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377843" y="1310188"/>
            <a:ext cx="1039064" cy="844239"/>
          </a:xfrm>
          <a:prstGeom prst="rect">
            <a:avLst/>
          </a:prstGeom>
          <a:noFill/>
          <a:extLst/>
        </p:spPr>
      </p:pic>
      <p:sp>
        <p:nvSpPr>
          <p:cNvPr id="110" name="Прямоугольник 131"/>
          <p:cNvSpPr/>
          <p:nvPr/>
        </p:nvSpPr>
        <p:spPr>
          <a:xfrm>
            <a:off x="6089461" y="5333172"/>
            <a:ext cx="4509998" cy="349047"/>
          </a:xfrm>
          <a:custGeom>
            <a:avLst/>
            <a:gdLst>
              <a:gd name="connsiteX0" fmla="*/ 0 w 3572759"/>
              <a:gd name="connsiteY0" fmla="*/ 0 h 480359"/>
              <a:gd name="connsiteX1" fmla="*/ 3572759 w 3572759"/>
              <a:gd name="connsiteY1" fmla="*/ 0 h 480359"/>
              <a:gd name="connsiteX2" fmla="*/ 3572759 w 3572759"/>
              <a:gd name="connsiteY2" fmla="*/ 480359 h 480359"/>
              <a:gd name="connsiteX3" fmla="*/ 0 w 3572759"/>
              <a:gd name="connsiteY3" fmla="*/ 480359 h 480359"/>
              <a:gd name="connsiteX4" fmla="*/ 0 w 3572759"/>
              <a:gd name="connsiteY4" fmla="*/ 0 h 480359"/>
              <a:gd name="connsiteX0" fmla="*/ 0 w 3877559"/>
              <a:gd name="connsiteY0" fmla="*/ 0 h 514225"/>
              <a:gd name="connsiteX1" fmla="*/ 3572759 w 3877559"/>
              <a:gd name="connsiteY1" fmla="*/ 0 h 514225"/>
              <a:gd name="connsiteX2" fmla="*/ 3877559 w 3877559"/>
              <a:gd name="connsiteY2" fmla="*/ 514225 h 514225"/>
              <a:gd name="connsiteX3" fmla="*/ 0 w 3877559"/>
              <a:gd name="connsiteY3" fmla="*/ 480359 h 514225"/>
              <a:gd name="connsiteX4" fmla="*/ 0 w 3877559"/>
              <a:gd name="connsiteY4" fmla="*/ 0 h 51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559" h="514225">
                <a:moveTo>
                  <a:pt x="0" y="0"/>
                </a:moveTo>
                <a:lnTo>
                  <a:pt x="3572759" y="0"/>
                </a:lnTo>
                <a:lnTo>
                  <a:pt x="3877559" y="514225"/>
                </a:lnTo>
                <a:lnTo>
                  <a:pt x="0" y="480359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6314895" y="5277949"/>
            <a:ext cx="4773214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педагогическому стажу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/>
          </p:nvPr>
        </p:nvGraphicFramePr>
        <p:xfrm>
          <a:off x="5392848" y="5470470"/>
          <a:ext cx="6526237" cy="2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4267568" y="2258609"/>
            <a:ext cx="1828800" cy="2405764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256443" y="3097064"/>
            <a:ext cx="1507580" cy="36863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210892" y="2736689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24521" y="3205223"/>
            <a:ext cx="977093" cy="507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26527" y="3717923"/>
            <a:ext cx="7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253466" y="2267172"/>
            <a:ext cx="1839926" cy="457200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сопровождения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264784" y="4063648"/>
            <a:ext cx="1408510" cy="368630"/>
          </a:xfrm>
          <a:prstGeom prst="rect">
            <a:avLst/>
          </a:pr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4786882" y="4169778"/>
            <a:ext cx="421451" cy="409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1881" y="2122926"/>
            <a:ext cx="5480539" cy="5602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«Инклюзивное профессиональное образование» (г. Томск, г. Новосибирск, г. Москва)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93981" y="2120807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205598" y="2733390"/>
            <a:ext cx="5480539" cy="4005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«Основы русской жестовой речи»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1285591" y="2646012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92607" y="3239558"/>
            <a:ext cx="5228301" cy="368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«Эксперт «</a:t>
            </a:r>
            <a:r>
              <a:rPr lang="ru-RU" sz="1800" b="1" dirty="0" err="1"/>
              <a:t>Абилимпикс</a:t>
            </a:r>
            <a:r>
              <a:rPr lang="ru-RU" sz="1800" b="1" dirty="0"/>
              <a:t>»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207423" y="3717923"/>
            <a:ext cx="5044628" cy="3701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/>
              <a:t>«</a:t>
            </a:r>
            <a:r>
              <a:rPr lang="ru-RU" sz="1800" b="1" dirty="0"/>
              <a:t>Эксперт ДЭ»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764758" y="3675707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1006689" y="3152272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192887" y="4162857"/>
            <a:ext cx="4754183" cy="5602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/>
              <a:t>«Применение ЭО и ДОТ в образовательной деятельности»</a:t>
            </a:r>
            <a:endParaRPr lang="ru-RU" sz="18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10547656" y="4219044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6195215" y="4757127"/>
            <a:ext cx="4569544" cy="4905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/>
              <a:t>«Исследовательская деятельность </a:t>
            </a:r>
          </a:p>
          <a:p>
            <a:r>
              <a:rPr lang="ru-RU" sz="1800" b="1" dirty="0" smtClean="0"/>
              <a:t>педагога»</a:t>
            </a:r>
            <a:endParaRPr lang="ru-RU" sz="180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10359074" y="4758479"/>
            <a:ext cx="487292" cy="4953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pic>
        <p:nvPicPr>
          <p:cNvPr id="119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3835" y="3162215"/>
            <a:ext cx="572541" cy="6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2591" y="3866477"/>
            <a:ext cx="706892" cy="4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2590" y="4456969"/>
            <a:ext cx="793097" cy="70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7615" y="5317707"/>
            <a:ext cx="931743" cy="8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6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5282428"/>
              </p:ext>
            </p:extLst>
          </p:nvPr>
        </p:nvGraphicFramePr>
        <p:xfrm>
          <a:off x="221146" y="1434314"/>
          <a:ext cx="6329342" cy="1993915"/>
        </p:xfrm>
        <a:graphic>
          <a:graphicData uri="http://schemas.openxmlformats.org/presentationml/2006/ole">
            <p:oleObj spid="_x0000_s9462" r:id="rId3" imgW="7086600" imgH="2408040" progId="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" y="869759"/>
            <a:ext cx="12130731" cy="516663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154299" y="7579826"/>
            <a:ext cx="11083574" cy="341694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236590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0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-50488" y="7069166"/>
            <a:ext cx="1013275" cy="1328572"/>
            <a:chOff x="786363" y="3821574"/>
            <a:chExt cx="1573600" cy="1766752"/>
          </a:xfrm>
        </p:grpSpPr>
        <p:sp>
          <p:nvSpPr>
            <p:cNvPr id="19" name="Прямоугольник 5"/>
            <p:cNvSpPr/>
            <p:nvPr/>
          </p:nvSpPr>
          <p:spPr>
            <a:xfrm rot="14976758">
              <a:off x="1222363" y="4127428"/>
              <a:ext cx="1419950" cy="808241"/>
            </a:xfrm>
            <a:custGeom>
              <a:avLst/>
              <a:gdLst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580241 w 1580241"/>
                <a:gd name="connsiteY2" fmla="*/ 823065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229763 w 1580241"/>
                <a:gd name="connsiteY2" fmla="*/ 564678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580241"/>
                <a:gd name="connsiteY0" fmla="*/ 0 h 823065"/>
                <a:gd name="connsiteX1" fmla="*/ 1580241 w 1580241"/>
                <a:gd name="connsiteY1" fmla="*/ 0 h 823065"/>
                <a:gd name="connsiteX2" fmla="*/ 1175529 w 1580241"/>
                <a:gd name="connsiteY2" fmla="*/ 535513 h 823065"/>
                <a:gd name="connsiteX3" fmla="*/ 0 w 1580241"/>
                <a:gd name="connsiteY3" fmla="*/ 823065 h 823065"/>
                <a:gd name="connsiteX4" fmla="*/ 0 w 1580241"/>
                <a:gd name="connsiteY4" fmla="*/ 0 h 823065"/>
                <a:gd name="connsiteX0" fmla="*/ 0 w 1627326"/>
                <a:gd name="connsiteY0" fmla="*/ 478377 h 1301442"/>
                <a:gd name="connsiteX1" fmla="*/ 1627326 w 1627326"/>
                <a:gd name="connsiteY1" fmla="*/ -1 h 1301442"/>
                <a:gd name="connsiteX2" fmla="*/ 1175529 w 1627326"/>
                <a:gd name="connsiteY2" fmla="*/ 1013890 h 1301442"/>
                <a:gd name="connsiteX3" fmla="*/ 0 w 1627326"/>
                <a:gd name="connsiteY3" fmla="*/ 1301442 h 1301442"/>
                <a:gd name="connsiteX4" fmla="*/ 0 w 1627326"/>
                <a:gd name="connsiteY4" fmla="*/ 478377 h 13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326" h="1301442">
                  <a:moveTo>
                    <a:pt x="0" y="478377"/>
                  </a:moveTo>
                  <a:lnTo>
                    <a:pt x="1627326" y="-1"/>
                  </a:lnTo>
                  <a:lnTo>
                    <a:pt x="1175529" y="1013890"/>
                  </a:lnTo>
                  <a:lnTo>
                    <a:pt x="0" y="1301442"/>
                  </a:lnTo>
                  <a:lnTo>
                    <a:pt x="0" y="478377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0" name="Прямоугольник 4"/>
            <p:cNvSpPr/>
            <p:nvPr/>
          </p:nvSpPr>
          <p:spPr>
            <a:xfrm rot="14960091">
              <a:off x="1034812" y="4263175"/>
              <a:ext cx="1311022" cy="1339280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230" h="2454263">
                  <a:moveTo>
                    <a:pt x="0" y="0"/>
                  </a:moveTo>
                  <a:lnTo>
                    <a:pt x="2460604" y="930312"/>
                  </a:lnTo>
                  <a:lnTo>
                    <a:pt x="2726230" y="1844831"/>
                  </a:lnTo>
                  <a:lnTo>
                    <a:pt x="293495" y="2454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  <p:sp>
          <p:nvSpPr>
            <p:cNvPr id="21" name="Прямоугольник 4"/>
            <p:cNvSpPr/>
            <p:nvPr/>
          </p:nvSpPr>
          <p:spPr>
            <a:xfrm rot="14969317">
              <a:off x="705651" y="3987272"/>
              <a:ext cx="1600036" cy="1438612"/>
            </a:xfrm>
            <a:custGeom>
              <a:avLst/>
              <a:gdLst>
                <a:gd name="connsiteX0" fmla="*/ 0 w 3544389"/>
                <a:gd name="connsiteY0" fmla="*/ 0 h 2656114"/>
                <a:gd name="connsiteX1" fmla="*/ 3544389 w 3544389"/>
                <a:gd name="connsiteY1" fmla="*/ 0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446491 w 3544389"/>
                <a:gd name="connsiteY1" fmla="*/ 861536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3544389"/>
                <a:gd name="connsiteY0" fmla="*/ 0 h 2656114"/>
                <a:gd name="connsiteX1" fmla="*/ 2539064 w 3544389"/>
                <a:gd name="connsiteY1" fmla="*/ 861284 h 2656114"/>
                <a:gd name="connsiteX2" fmla="*/ 3544389 w 3544389"/>
                <a:gd name="connsiteY2" fmla="*/ 2656114 h 2656114"/>
                <a:gd name="connsiteX3" fmla="*/ 0 w 3544389"/>
                <a:gd name="connsiteY3" fmla="*/ 2656114 h 2656114"/>
                <a:gd name="connsiteX4" fmla="*/ 0 w 3544389"/>
                <a:gd name="connsiteY4" fmla="*/ 0 h 2656114"/>
                <a:gd name="connsiteX0" fmla="*/ 0 w 2784539"/>
                <a:gd name="connsiteY0" fmla="*/ 0 h 2656114"/>
                <a:gd name="connsiteX1" fmla="*/ 2539064 w 2784539"/>
                <a:gd name="connsiteY1" fmla="*/ 861284 h 2656114"/>
                <a:gd name="connsiteX2" fmla="*/ 2784539 w 2784539"/>
                <a:gd name="connsiteY2" fmla="*/ 1897923 h 2656114"/>
                <a:gd name="connsiteX3" fmla="*/ 0 w 2784539"/>
                <a:gd name="connsiteY3" fmla="*/ 2656114 h 2656114"/>
                <a:gd name="connsiteX4" fmla="*/ 0 w 2784539"/>
                <a:gd name="connsiteY4" fmla="*/ 0 h 2656114"/>
                <a:gd name="connsiteX0" fmla="*/ 0 w 2726230"/>
                <a:gd name="connsiteY0" fmla="*/ 0 h 2656114"/>
                <a:gd name="connsiteX1" fmla="*/ 2539064 w 2726230"/>
                <a:gd name="connsiteY1" fmla="*/ 861284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2656114"/>
                <a:gd name="connsiteX1" fmla="*/ 2460604 w 2726230"/>
                <a:gd name="connsiteY1" fmla="*/ 930312 h 2656114"/>
                <a:gd name="connsiteX2" fmla="*/ 2726230 w 2726230"/>
                <a:gd name="connsiteY2" fmla="*/ 1844831 h 2656114"/>
                <a:gd name="connsiteX3" fmla="*/ 0 w 2726230"/>
                <a:gd name="connsiteY3" fmla="*/ 2656114 h 2656114"/>
                <a:gd name="connsiteX4" fmla="*/ 0 w 2726230"/>
                <a:gd name="connsiteY4" fmla="*/ 0 h 2656114"/>
                <a:gd name="connsiteX0" fmla="*/ 0 w 2726230"/>
                <a:gd name="connsiteY0" fmla="*/ 0 h 3050236"/>
                <a:gd name="connsiteX1" fmla="*/ 2460604 w 2726230"/>
                <a:gd name="connsiteY1" fmla="*/ 930312 h 3050236"/>
                <a:gd name="connsiteX2" fmla="*/ 2726230 w 2726230"/>
                <a:gd name="connsiteY2" fmla="*/ 1844831 h 3050236"/>
                <a:gd name="connsiteX3" fmla="*/ 277151 w 2726230"/>
                <a:gd name="connsiteY3" fmla="*/ 3050236 h 3050236"/>
                <a:gd name="connsiteX4" fmla="*/ 0 w 2726230"/>
                <a:gd name="connsiteY4" fmla="*/ 0 h 3050236"/>
                <a:gd name="connsiteX0" fmla="*/ 0 w 2726230"/>
                <a:gd name="connsiteY0" fmla="*/ 0 h 2454263"/>
                <a:gd name="connsiteX1" fmla="*/ 2460604 w 2726230"/>
                <a:gd name="connsiteY1" fmla="*/ 930312 h 2454263"/>
                <a:gd name="connsiteX2" fmla="*/ 2726230 w 2726230"/>
                <a:gd name="connsiteY2" fmla="*/ 1844831 h 2454263"/>
                <a:gd name="connsiteX3" fmla="*/ 293495 w 2726230"/>
                <a:gd name="connsiteY3" fmla="*/ 2454263 h 2454263"/>
                <a:gd name="connsiteX4" fmla="*/ 0 w 2726230"/>
                <a:gd name="connsiteY4" fmla="*/ 0 h 2454263"/>
                <a:gd name="connsiteX0" fmla="*/ 0 w 2726230"/>
                <a:gd name="connsiteY0" fmla="*/ 0 h 2377587"/>
                <a:gd name="connsiteX1" fmla="*/ 2460604 w 2726230"/>
                <a:gd name="connsiteY1" fmla="*/ 930312 h 2377587"/>
                <a:gd name="connsiteX2" fmla="*/ 2726230 w 2726230"/>
                <a:gd name="connsiteY2" fmla="*/ 1844831 h 2377587"/>
                <a:gd name="connsiteX3" fmla="*/ 262218 w 2726230"/>
                <a:gd name="connsiteY3" fmla="*/ 2377587 h 2377587"/>
                <a:gd name="connsiteX4" fmla="*/ 0 w 2726230"/>
                <a:gd name="connsiteY4" fmla="*/ 0 h 2377587"/>
                <a:gd name="connsiteX0" fmla="*/ 0 w 2625476"/>
                <a:gd name="connsiteY0" fmla="*/ 0 h 2377587"/>
                <a:gd name="connsiteX1" fmla="*/ 2460604 w 2625476"/>
                <a:gd name="connsiteY1" fmla="*/ 930312 h 2377587"/>
                <a:gd name="connsiteX2" fmla="*/ 2625476 w 2625476"/>
                <a:gd name="connsiteY2" fmla="*/ 1843257 h 2377587"/>
                <a:gd name="connsiteX3" fmla="*/ 262218 w 2625476"/>
                <a:gd name="connsiteY3" fmla="*/ 2377587 h 2377587"/>
                <a:gd name="connsiteX4" fmla="*/ 0 w 2625476"/>
                <a:gd name="connsiteY4" fmla="*/ 0 h 2377587"/>
                <a:gd name="connsiteX0" fmla="*/ 0 w 2527710"/>
                <a:gd name="connsiteY0" fmla="*/ 0 h 2377587"/>
                <a:gd name="connsiteX1" fmla="*/ 2460604 w 2527710"/>
                <a:gd name="connsiteY1" fmla="*/ 930312 h 2377587"/>
                <a:gd name="connsiteX2" fmla="*/ 2527710 w 2527710"/>
                <a:gd name="connsiteY2" fmla="*/ 1936662 h 2377587"/>
                <a:gd name="connsiteX3" fmla="*/ 262218 w 2527710"/>
                <a:gd name="connsiteY3" fmla="*/ 2377587 h 2377587"/>
                <a:gd name="connsiteX4" fmla="*/ 0 w 2527710"/>
                <a:gd name="connsiteY4" fmla="*/ 0 h 2377587"/>
                <a:gd name="connsiteX0" fmla="*/ 0 w 2527708"/>
                <a:gd name="connsiteY0" fmla="*/ 0 h 2377587"/>
                <a:gd name="connsiteX1" fmla="*/ 2460604 w 2527708"/>
                <a:gd name="connsiteY1" fmla="*/ 930312 h 2377587"/>
                <a:gd name="connsiteX2" fmla="*/ 2527709 w 2527708"/>
                <a:gd name="connsiteY2" fmla="*/ 1936663 h 2377587"/>
                <a:gd name="connsiteX3" fmla="*/ 262218 w 2527708"/>
                <a:gd name="connsiteY3" fmla="*/ 2377587 h 2377587"/>
                <a:gd name="connsiteX4" fmla="*/ 0 w 2527708"/>
                <a:gd name="connsiteY4" fmla="*/ 0 h 2377587"/>
                <a:gd name="connsiteX0" fmla="*/ 0 w 2460604"/>
                <a:gd name="connsiteY0" fmla="*/ 0 h 2377587"/>
                <a:gd name="connsiteX1" fmla="*/ 2460604 w 2460604"/>
                <a:gd name="connsiteY1" fmla="*/ 930312 h 2377587"/>
                <a:gd name="connsiteX2" fmla="*/ 2299516 w 2460604"/>
                <a:gd name="connsiteY2" fmla="*/ 1862307 h 2377587"/>
                <a:gd name="connsiteX3" fmla="*/ 262218 w 2460604"/>
                <a:gd name="connsiteY3" fmla="*/ 2377587 h 2377587"/>
                <a:gd name="connsiteX4" fmla="*/ 0 w 2460604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299516 w 2818504"/>
                <a:gd name="connsiteY2" fmla="*/ 1862307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  <a:gd name="connsiteX0" fmla="*/ 0 w 2818502"/>
                <a:gd name="connsiteY0" fmla="*/ 0 h 2377587"/>
                <a:gd name="connsiteX1" fmla="*/ 2818503 w 2818502"/>
                <a:gd name="connsiteY1" fmla="*/ 973110 h 2377587"/>
                <a:gd name="connsiteX2" fmla="*/ 2333939 w 2818502"/>
                <a:gd name="connsiteY2" fmla="*/ 2037369 h 2377587"/>
                <a:gd name="connsiteX3" fmla="*/ 262218 w 2818502"/>
                <a:gd name="connsiteY3" fmla="*/ 2377587 h 2377587"/>
                <a:gd name="connsiteX4" fmla="*/ 0 w 2818502"/>
                <a:gd name="connsiteY4" fmla="*/ 0 h 2377587"/>
                <a:gd name="connsiteX0" fmla="*/ 0 w 2818504"/>
                <a:gd name="connsiteY0" fmla="*/ 0 h 2377587"/>
                <a:gd name="connsiteX1" fmla="*/ 2818503 w 2818504"/>
                <a:gd name="connsiteY1" fmla="*/ 973110 h 2377587"/>
                <a:gd name="connsiteX2" fmla="*/ 2335911 w 2818504"/>
                <a:gd name="connsiteY2" fmla="*/ 2119551 h 2377587"/>
                <a:gd name="connsiteX3" fmla="*/ 262218 w 2818504"/>
                <a:gd name="connsiteY3" fmla="*/ 2377587 h 2377587"/>
                <a:gd name="connsiteX4" fmla="*/ 0 w 2818504"/>
                <a:gd name="connsiteY4" fmla="*/ 0 h 2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504" h="2377587">
                  <a:moveTo>
                    <a:pt x="0" y="0"/>
                  </a:moveTo>
                  <a:lnTo>
                    <a:pt x="2818503" y="973110"/>
                  </a:lnTo>
                  <a:lnTo>
                    <a:pt x="2335911" y="2119551"/>
                  </a:lnTo>
                  <a:lnTo>
                    <a:pt x="262218" y="2377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3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79" y="207952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791623" y="185299"/>
            <a:ext cx="5667449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ресурсы 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5513" y="7127833"/>
            <a:ext cx="3057475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936720" y="4743487"/>
            <a:ext cx="1047181" cy="106607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37666" y="4534020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88355" y="5284471"/>
            <a:ext cx="3057475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Актовый зал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328792" y="5284915"/>
            <a:ext cx="985562" cy="12637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173527" y="5228573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221665" y="5228573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</p:txBody>
      </p:sp>
      <p:sp>
        <p:nvSpPr>
          <p:cNvPr id="111" name="Параллелограмм 110"/>
          <p:cNvSpPr/>
          <p:nvPr/>
        </p:nvSpPr>
        <p:spPr>
          <a:xfrm>
            <a:off x="959412" y="4012914"/>
            <a:ext cx="1141855" cy="1372756"/>
          </a:xfrm>
          <a:prstGeom prst="parallelogram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119509" y="4240883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3" descr="C:\Users\Home\Desktop\ВЕБИНАР\ФОТО\Pamyatka_dlya_rabotnik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7414" y="2218160"/>
            <a:ext cx="1561345" cy="24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398857" y="2115892"/>
            <a:ext cx="1328823" cy="769538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124" name="Объект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396355"/>
              </p:ext>
            </p:extLst>
          </p:nvPr>
        </p:nvGraphicFramePr>
        <p:xfrm>
          <a:off x="98334" y="3415292"/>
          <a:ext cx="6329342" cy="1993915"/>
        </p:xfrm>
        <a:graphic>
          <a:graphicData uri="http://schemas.openxmlformats.org/presentationml/2006/ole">
            <p:oleObj spid="_x0000_s9463" r:id="rId6" imgW="7086600" imgH="240804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911847" y="3791443"/>
            <a:ext cx="4314214" cy="97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пособия по организации и реализации инклюзивной практики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3831" y="407590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aphicFrame>
        <p:nvGraphicFramePr>
          <p:cNvPr id="127" name="Объект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0290025"/>
              </p:ext>
            </p:extLst>
          </p:nvPr>
        </p:nvGraphicFramePr>
        <p:xfrm>
          <a:off x="1010521" y="5404645"/>
          <a:ext cx="7569863" cy="2041140"/>
        </p:xfrm>
        <a:graphic>
          <a:graphicData uri="http://schemas.openxmlformats.org/presentationml/2006/ole">
            <p:oleObj spid="_x0000_s9464" r:id="rId7" imgW="6257520" imgH="2107800" progId="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55609" y="5414922"/>
            <a:ext cx="6569491" cy="155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ресурсы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образовательных программ, реализуемых с использованием электронного обучения и дистанционных образовательных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6" name="Объект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7963951"/>
              </p:ext>
            </p:extLst>
          </p:nvPr>
        </p:nvGraphicFramePr>
        <p:xfrm>
          <a:off x="188580" y="5557553"/>
          <a:ext cx="1480824" cy="1479022"/>
        </p:xfrm>
        <a:graphic>
          <a:graphicData uri="http://schemas.openxmlformats.org/presentationml/2006/ole">
            <p:oleObj spid="_x0000_s9465" r:id="rId8" imgW="1740960" imgH="1738800" progId="">
              <p:embed/>
            </p:oleObj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95370" y="5884275"/>
            <a:ext cx="1328823" cy="769538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119" name="Picture 3" descr="C:\Users\Home\Desktop\ВЕБИНАР\ФОТО\Rabochaya_tetrad__-_Osnovy_konstruirovaniya_i_modelirovaniya_odejd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777" y="1435852"/>
            <a:ext cx="2057873" cy="29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Объект 3" descr="http://tst.tomsk.ru/files/MetodMaterial/GUDOJNIKOVA-FOMINYH_Oblojka.jpg"/>
          <p:cNvPicPr>
            <a:picLocks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5804" y="3336807"/>
            <a:ext cx="1491694" cy="210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Прямоугольник 134"/>
          <p:cNvSpPr/>
          <p:nvPr/>
        </p:nvSpPr>
        <p:spPr>
          <a:xfrm>
            <a:off x="8817828" y="5979289"/>
            <a:ext cx="3386872" cy="1258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8937225" y="6127781"/>
            <a:ext cx="61023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 конференции</a:t>
            </a:r>
          </a:p>
          <a:p>
            <a:pPr lvl="1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Тезисы </a:t>
            </a:r>
          </a:p>
          <a:p>
            <a:pPr lvl="1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6717" y="1752238"/>
            <a:ext cx="4167710" cy="97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тетради, для обучения детей с интеллектуальными нарушениями </a:t>
            </a:r>
          </a:p>
        </p:txBody>
      </p:sp>
    </p:spTree>
    <p:extLst>
      <p:ext uri="{BB962C8B-B14F-4D97-AF65-F5344CB8AC3E}">
        <p14:creationId xmlns:p14="http://schemas.microsoft.com/office/powerpoint/2010/main" xmlns="" val="2428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869759"/>
            <a:ext cx="12130731" cy="516663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7704430"/>
            <a:ext cx="12199736" cy="178948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236590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3" name="Прямоугольник 5"/>
          <p:cNvSpPr/>
          <p:nvPr/>
        </p:nvSpPr>
        <p:spPr>
          <a:xfrm rot="4804508">
            <a:off x="11028663" y="6672737"/>
            <a:ext cx="1623088" cy="355947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4" name="Прямоугольник 4"/>
          <p:cNvSpPr/>
          <p:nvPr/>
        </p:nvSpPr>
        <p:spPr>
          <a:xfrm rot="4787841">
            <a:off x="11279020" y="6124111"/>
            <a:ext cx="1498577" cy="58981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5" name="Прямоугольник 4"/>
          <p:cNvSpPr/>
          <p:nvPr/>
        </p:nvSpPr>
        <p:spPr>
          <a:xfrm rot="4797067">
            <a:off x="11146849" y="6371309"/>
            <a:ext cx="1828938" cy="633560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12071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271748" y="185299"/>
            <a:ext cx="8707191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 ТТСТ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434195" y="5227849"/>
            <a:ext cx="1328823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72229" y="5051718"/>
            <a:ext cx="4271263" cy="1947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535" tIns="45768" rIns="91535" bIns="4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903"/>
          </a:p>
        </p:txBody>
      </p:sp>
      <p:sp>
        <p:nvSpPr>
          <p:cNvPr id="82" name="TextBox 81"/>
          <p:cNvSpPr txBox="1"/>
          <p:nvPr/>
        </p:nvSpPr>
        <p:spPr>
          <a:xfrm>
            <a:off x="7389705" y="5484291"/>
            <a:ext cx="4104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Постижерные работы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парикмахерских услуг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практического обучения «Диспетчерская служба для оказания услуг по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сурдопереводу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125672" y="7060216"/>
            <a:ext cx="8160963" cy="527487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Учебно-опытная территория –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экостанция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Элько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2"/>
          <p:cNvSpPr/>
          <p:nvPr/>
        </p:nvSpPr>
        <p:spPr>
          <a:xfrm>
            <a:off x="723786" y="1662576"/>
            <a:ext cx="4625816" cy="796023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3982" y="1734854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емельный участок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272" y="2026338"/>
            <a:ext cx="265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2"/>
          <p:cNvSpPr/>
          <p:nvPr/>
        </p:nvSpPr>
        <p:spPr>
          <a:xfrm>
            <a:off x="1138635" y="2599351"/>
            <a:ext cx="4363694" cy="796023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31518" y="2654257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корпус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3584" y="2948029"/>
            <a:ext cx="265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2"/>
          <p:cNvSpPr/>
          <p:nvPr/>
        </p:nvSpPr>
        <p:spPr>
          <a:xfrm>
            <a:off x="1467263" y="5396098"/>
            <a:ext cx="4439710" cy="679794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16" name="Прямоугольник 12"/>
          <p:cNvSpPr/>
          <p:nvPr/>
        </p:nvSpPr>
        <p:spPr>
          <a:xfrm>
            <a:off x="1424252" y="3535399"/>
            <a:ext cx="4189920" cy="665391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4290" y="3569111"/>
            <a:ext cx="321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2"/>
          <p:cNvSpPr/>
          <p:nvPr/>
        </p:nvSpPr>
        <p:spPr>
          <a:xfrm>
            <a:off x="1522518" y="4474873"/>
            <a:ext cx="4232532" cy="615338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4397" y="4595114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кабинеты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30077" y="5401200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Актовый зал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20845" y="5719696"/>
            <a:ext cx="2526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Посадочные места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2"/>
          <p:cNvSpPr/>
          <p:nvPr/>
        </p:nvSpPr>
        <p:spPr>
          <a:xfrm>
            <a:off x="1576934" y="6328587"/>
            <a:ext cx="4458974" cy="63103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93254" y="6301719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Столовая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59096" y="6554414"/>
            <a:ext cx="265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Посадочные места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"/>
          <p:cNvSpPr/>
          <p:nvPr/>
        </p:nvSpPr>
        <p:spPr>
          <a:xfrm>
            <a:off x="7291099" y="1733162"/>
            <a:ext cx="2844808" cy="693688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3" name="Прямоугольник 12"/>
          <p:cNvSpPr/>
          <p:nvPr/>
        </p:nvSpPr>
        <p:spPr>
          <a:xfrm>
            <a:off x="6602530" y="2739910"/>
            <a:ext cx="3684105" cy="758563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4" name="Прямоугольник 12"/>
          <p:cNvSpPr/>
          <p:nvPr/>
        </p:nvSpPr>
        <p:spPr>
          <a:xfrm>
            <a:off x="7000403" y="3681298"/>
            <a:ext cx="3377518" cy="97256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5" name="Прямоугольник 12"/>
          <p:cNvSpPr/>
          <p:nvPr/>
        </p:nvSpPr>
        <p:spPr>
          <a:xfrm>
            <a:off x="10395320" y="2532061"/>
            <a:ext cx="1652851" cy="166321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5907" y="3147490"/>
            <a:ext cx="219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190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30470" y="1708018"/>
            <a:ext cx="214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кабинет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25024" y="2786853"/>
            <a:ext cx="255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Гимнастический зал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59352" y="3699197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46540" y="4057150"/>
            <a:ext cx="29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Читальный зал 21,5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Книгохранилище 32,4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625789" y="2670652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2"/>
          <p:cNvSpPr/>
          <p:nvPr/>
        </p:nvSpPr>
        <p:spPr>
          <a:xfrm>
            <a:off x="7217641" y="4766793"/>
            <a:ext cx="4145312" cy="57672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76145" y="4849015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ihandform 30"/>
          <p:cNvSpPr/>
          <p:nvPr/>
        </p:nvSpPr>
        <p:spPr bwMode="auto">
          <a:xfrm>
            <a:off x="146020" y="1615489"/>
            <a:ext cx="1450568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7168</a:t>
            </a:r>
          </a:p>
          <a:p>
            <a:pPr algn="ctr" defTabSz="801688" eaLnBrk="0" hangingPunct="0"/>
            <a:r>
              <a:rPr lang="ru-RU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ihandform 30"/>
          <p:cNvSpPr/>
          <p:nvPr/>
        </p:nvSpPr>
        <p:spPr bwMode="auto">
          <a:xfrm>
            <a:off x="152932" y="2581221"/>
            <a:ext cx="1522525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3967</a:t>
            </a:r>
          </a:p>
          <a:p>
            <a:pPr algn="ctr" defTabSz="801688" eaLnBrk="0" hangingPunct="0"/>
            <a:r>
              <a:rPr lang="ru-RU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reihandform 30"/>
          <p:cNvSpPr/>
          <p:nvPr/>
        </p:nvSpPr>
        <p:spPr bwMode="auto">
          <a:xfrm>
            <a:off x="189004" y="5356718"/>
            <a:ext cx="1787885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reihandform 30"/>
          <p:cNvSpPr/>
          <p:nvPr/>
        </p:nvSpPr>
        <p:spPr bwMode="auto">
          <a:xfrm>
            <a:off x="179639" y="3509062"/>
            <a:ext cx="1594651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reihandform 30"/>
          <p:cNvSpPr/>
          <p:nvPr/>
        </p:nvSpPr>
        <p:spPr bwMode="auto">
          <a:xfrm>
            <a:off x="175591" y="6278485"/>
            <a:ext cx="1899154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ihandform 30"/>
          <p:cNvSpPr/>
          <p:nvPr/>
        </p:nvSpPr>
        <p:spPr bwMode="auto">
          <a:xfrm>
            <a:off x="189005" y="4450512"/>
            <a:ext cx="1665392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Freihandform 30"/>
          <p:cNvSpPr/>
          <p:nvPr/>
        </p:nvSpPr>
        <p:spPr bwMode="auto">
          <a:xfrm>
            <a:off x="5808309" y="1636713"/>
            <a:ext cx="1652851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25,4</a:t>
            </a:r>
          </a:p>
          <a:p>
            <a:pPr algn="ctr" defTabSz="801688" eaLnBrk="0" hangingPunct="0"/>
            <a:r>
              <a:rPr lang="ru-RU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05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reihandform 30"/>
          <p:cNvSpPr/>
          <p:nvPr/>
        </p:nvSpPr>
        <p:spPr bwMode="auto">
          <a:xfrm>
            <a:off x="5798917" y="2660326"/>
            <a:ext cx="1652851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66,4</a:t>
            </a:r>
          </a:p>
          <a:p>
            <a:pPr algn="ctr" defTabSz="801688" eaLnBrk="0" hangingPunct="0"/>
            <a:r>
              <a:rPr lang="ru-RU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05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Freihandform 30"/>
          <p:cNvSpPr/>
          <p:nvPr/>
        </p:nvSpPr>
        <p:spPr bwMode="auto">
          <a:xfrm>
            <a:off x="5824857" y="3692424"/>
            <a:ext cx="1771153" cy="97336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53,9</a:t>
            </a:r>
          </a:p>
          <a:p>
            <a:pPr algn="ctr" defTabSz="801688" eaLnBrk="0" hangingPunct="0"/>
            <a:r>
              <a:rPr lang="ru-RU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05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ihandform 30"/>
          <p:cNvSpPr/>
          <p:nvPr/>
        </p:nvSpPr>
        <p:spPr bwMode="auto">
          <a:xfrm>
            <a:off x="6716109" y="4714491"/>
            <a:ext cx="996391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05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reihandform 30"/>
          <p:cNvSpPr/>
          <p:nvPr/>
        </p:nvSpPr>
        <p:spPr bwMode="auto">
          <a:xfrm>
            <a:off x="10395320" y="1858685"/>
            <a:ext cx="1652851" cy="84047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3066</a:t>
            </a:r>
          </a:p>
          <a:p>
            <a:pPr algn="ctr" defTabSz="801688" eaLnBrk="0" hangingPunct="0"/>
            <a:r>
              <a:rPr lang="ru-RU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endParaRPr lang="de-DE" sz="105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30" y="4685002"/>
            <a:ext cx="6697661" cy="9960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924" y="4911694"/>
            <a:ext cx="2656419" cy="170139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869759"/>
            <a:ext cx="12130731" cy="516663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7704430"/>
            <a:ext cx="12199736" cy="178948"/>
          </a:xfrm>
          <a:prstGeom prst="rect">
            <a:avLst/>
          </a:prstGeom>
          <a:solidFill>
            <a:srgbClr val="015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236590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3" name="Прямоугольник 5"/>
          <p:cNvSpPr/>
          <p:nvPr/>
        </p:nvSpPr>
        <p:spPr>
          <a:xfrm rot="4804508">
            <a:off x="11028663" y="6672737"/>
            <a:ext cx="1623088" cy="355947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4" name="Прямоугольник 4"/>
          <p:cNvSpPr/>
          <p:nvPr/>
        </p:nvSpPr>
        <p:spPr>
          <a:xfrm rot="4787841">
            <a:off x="11279020" y="6124111"/>
            <a:ext cx="1498577" cy="58981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5" name="Прямоугольник 4"/>
          <p:cNvSpPr/>
          <p:nvPr/>
        </p:nvSpPr>
        <p:spPr>
          <a:xfrm rot="4797067">
            <a:off x="11146849" y="6371309"/>
            <a:ext cx="1828938" cy="633560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12071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085872" y="185299"/>
            <a:ext cx="9078959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err="1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Безбарьерная</a:t>
            </a:r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образовательная среда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" descr="C:\Users\Полина\Desktop\наглядное\фото техникума\отобранные\DSC_0331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66" y="1455420"/>
            <a:ext cx="2223503" cy="337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Полина\Desktop\наглядное\фото техникума\отобранные\DSC_0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1080" y="2138434"/>
            <a:ext cx="3342699" cy="204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C:\Users\Полина\Desktop\наглядное\фото техникума\отобранные\DSC_03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1375" y="2037694"/>
            <a:ext cx="3381590" cy="2187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Полина\Desktop\наглядное\фото техникума\отобранные\DSC_04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6116" y="2058993"/>
            <a:ext cx="3336605" cy="1990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C:\Users\Полина\Desktop\наглядное\фото техникума\фото\DSC_03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3291" y="1460455"/>
            <a:ext cx="2249678" cy="3369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531" y="4861440"/>
            <a:ext cx="2548771" cy="187511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0269" y="5373673"/>
            <a:ext cx="3748845" cy="222818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9634" y="5469844"/>
            <a:ext cx="3051412" cy="2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4" t="-3575" r="68408" b="-6621"/>
          <a:stretch/>
        </p:blipFill>
        <p:spPr>
          <a:xfrm>
            <a:off x="10121900" y="2899936"/>
            <a:ext cx="1054100" cy="739938"/>
          </a:xfrm>
          <a:prstGeom prst="rect">
            <a:avLst/>
          </a:prstGeom>
        </p:spPr>
      </p:pic>
      <p:sp>
        <p:nvSpPr>
          <p:cNvPr id="66" name="AutoShape 20"/>
          <p:cNvSpPr>
            <a:spLocks noChangeArrowheads="1"/>
          </p:cNvSpPr>
          <p:nvPr/>
        </p:nvSpPr>
        <p:spPr bwMode="gray">
          <a:xfrm>
            <a:off x="7312272" y="4162523"/>
            <a:ext cx="3013514" cy="3523105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ru-RU" sz="2000" b="1" noProof="1">
              <a:solidFill>
                <a:srgbClr val="000000"/>
              </a:solidFill>
            </a:endParaRPr>
          </a:p>
        </p:txBody>
      </p:sp>
      <p:sp>
        <p:nvSpPr>
          <p:cNvPr id="115" name="AutoShape 20"/>
          <p:cNvSpPr>
            <a:spLocks noChangeArrowheads="1"/>
          </p:cNvSpPr>
          <p:nvPr/>
        </p:nvSpPr>
        <p:spPr bwMode="gray">
          <a:xfrm>
            <a:off x="156731" y="4756426"/>
            <a:ext cx="6750761" cy="3101266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939132" y="5462964"/>
            <a:ext cx="1082342" cy="2201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435949" y="5581046"/>
            <a:ext cx="1082342" cy="2201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gray">
          <a:xfrm>
            <a:off x="147133" y="1539301"/>
            <a:ext cx="6835191" cy="3195601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32206" y="2140811"/>
            <a:ext cx="1082342" cy="256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" y="112245"/>
            <a:ext cx="1342891" cy="984453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2"/>
            <a:ext cx="1020712" cy="105531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151807" y="185299"/>
            <a:ext cx="6947095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и партнеры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араллелограмм 56"/>
          <p:cNvSpPr/>
          <p:nvPr/>
        </p:nvSpPr>
        <p:spPr>
          <a:xfrm>
            <a:off x="1119011" y="1665339"/>
            <a:ext cx="3420571" cy="453598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43378" y="1572326"/>
            <a:ext cx="2978889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СПО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_color1"/>
          <p:cNvSpPr>
            <a:spLocks noChangeArrowheads="1"/>
          </p:cNvSpPr>
          <p:nvPr/>
        </p:nvSpPr>
        <p:spPr bwMode="gray">
          <a:xfrm>
            <a:off x="265448" y="2823247"/>
            <a:ext cx="1972694" cy="44602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ihandform 30"/>
          <p:cNvSpPr/>
          <p:nvPr/>
        </p:nvSpPr>
        <p:spPr bwMode="auto">
          <a:xfrm>
            <a:off x="4989583" y="2731428"/>
            <a:ext cx="1264250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7761" y="2806192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</a:p>
        </p:txBody>
      </p:sp>
      <p:sp>
        <p:nvSpPr>
          <p:cNvPr id="63" name="_color1"/>
          <p:cNvSpPr>
            <a:spLocks noChangeArrowheads="1"/>
          </p:cNvSpPr>
          <p:nvPr/>
        </p:nvSpPr>
        <p:spPr bwMode="gray">
          <a:xfrm>
            <a:off x="274201" y="3428143"/>
            <a:ext cx="1972694" cy="434532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6514" y="3476288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pic>
        <p:nvPicPr>
          <p:cNvPr id="78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608529" y="1646395"/>
            <a:ext cx="947459" cy="947459"/>
          </a:xfrm>
          <a:prstGeom prst="rect">
            <a:avLst/>
          </a:prstGeom>
          <a:noFill/>
          <a:extLst/>
        </p:spPr>
      </p:pic>
      <p:pic>
        <p:nvPicPr>
          <p:cNvPr id="105" name="Picture 39" descr="C:\Users\Sokolova\Desktop\Иконки\318-58835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8149" y="1748909"/>
            <a:ext cx="776439" cy="776439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2366167" y="2093425"/>
            <a:ext cx="1082342" cy="256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_color1"/>
          <p:cNvSpPr>
            <a:spLocks noChangeArrowheads="1"/>
          </p:cNvSpPr>
          <p:nvPr/>
        </p:nvSpPr>
        <p:spPr bwMode="gray">
          <a:xfrm>
            <a:off x="257031" y="4080654"/>
            <a:ext cx="1972694" cy="434532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46370" y="4081515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82" name="Параллелограмм 81"/>
          <p:cNvSpPr/>
          <p:nvPr/>
        </p:nvSpPr>
        <p:spPr>
          <a:xfrm>
            <a:off x="2286885" y="2207538"/>
            <a:ext cx="1306219" cy="525650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04138" y="2149957"/>
            <a:ext cx="1928068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Выпущено </a:t>
            </a:r>
          </a:p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(чел)</a:t>
            </a:r>
          </a:p>
        </p:txBody>
      </p:sp>
      <p:sp>
        <p:nvSpPr>
          <p:cNvPr id="89" name="Параллелограмм 88"/>
          <p:cNvSpPr/>
          <p:nvPr/>
        </p:nvSpPr>
        <p:spPr>
          <a:xfrm>
            <a:off x="3621789" y="2203028"/>
            <a:ext cx="1802919" cy="537220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575548" y="2112534"/>
            <a:ext cx="1928068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</a:t>
            </a:r>
          </a:p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(чел)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22486" y="2820676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12325" y="3450799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08605" y="4075091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74438" y="3289541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181364" y="3836794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188290" y="4467176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045034" y="2806289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18121" y="3436831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95465" y="4039138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Freihandform 30"/>
          <p:cNvSpPr/>
          <p:nvPr/>
        </p:nvSpPr>
        <p:spPr bwMode="auto">
          <a:xfrm>
            <a:off x="5002066" y="3319513"/>
            <a:ext cx="1327584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62,5%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reihandform 30"/>
          <p:cNvSpPr/>
          <p:nvPr/>
        </p:nvSpPr>
        <p:spPr bwMode="auto">
          <a:xfrm>
            <a:off x="5028847" y="3929227"/>
            <a:ext cx="1411801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66,7%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араллелограмм 64"/>
          <p:cNvSpPr/>
          <p:nvPr/>
        </p:nvSpPr>
        <p:spPr>
          <a:xfrm>
            <a:off x="1185772" y="4989529"/>
            <a:ext cx="3420571" cy="416079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082308" y="4899968"/>
            <a:ext cx="2615709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ППО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_color1"/>
          <p:cNvSpPr>
            <a:spLocks noChangeArrowheads="1"/>
          </p:cNvSpPr>
          <p:nvPr/>
        </p:nvSpPr>
        <p:spPr bwMode="gray">
          <a:xfrm>
            <a:off x="304265" y="6090500"/>
            <a:ext cx="1972694" cy="44602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reihandform 30"/>
          <p:cNvSpPr/>
          <p:nvPr/>
        </p:nvSpPr>
        <p:spPr bwMode="auto">
          <a:xfrm>
            <a:off x="5028400" y="5998681"/>
            <a:ext cx="1264250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44,7%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26578" y="6073445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</a:p>
        </p:txBody>
      </p:sp>
      <p:sp>
        <p:nvSpPr>
          <p:cNvPr id="121" name="_color1"/>
          <p:cNvSpPr>
            <a:spLocks noChangeArrowheads="1"/>
          </p:cNvSpPr>
          <p:nvPr/>
        </p:nvSpPr>
        <p:spPr bwMode="gray">
          <a:xfrm>
            <a:off x="313018" y="6695396"/>
            <a:ext cx="1972694" cy="434532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35331" y="6743541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sp>
        <p:nvSpPr>
          <p:cNvPr id="123" name="_color1"/>
          <p:cNvSpPr>
            <a:spLocks noChangeArrowheads="1"/>
          </p:cNvSpPr>
          <p:nvPr/>
        </p:nvSpPr>
        <p:spPr bwMode="gray">
          <a:xfrm>
            <a:off x="295848" y="7347907"/>
            <a:ext cx="1972694" cy="434532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85187" y="7348768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561303" y="6087929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551142" y="6718052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47422" y="7342344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2149473" y="6556794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2220181" y="7104047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2227107" y="7734429"/>
            <a:ext cx="2840110" cy="0"/>
          </a:xfrm>
          <a:prstGeom prst="line">
            <a:avLst/>
          </a:prstGeom>
          <a:ln w="38100">
            <a:solidFill>
              <a:srgbClr val="01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125539" y="6094222"/>
            <a:ext cx="71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056938" y="6704084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56938" y="7309634"/>
            <a:ext cx="7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reihandform 30"/>
          <p:cNvSpPr/>
          <p:nvPr/>
        </p:nvSpPr>
        <p:spPr bwMode="auto">
          <a:xfrm>
            <a:off x="5040883" y="6586766"/>
            <a:ext cx="1327584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41,7%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ihandform 30"/>
          <p:cNvSpPr/>
          <p:nvPr/>
        </p:nvSpPr>
        <p:spPr bwMode="auto">
          <a:xfrm>
            <a:off x="5067665" y="7196480"/>
            <a:ext cx="1372984" cy="55137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46,2%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араллелограмм 135"/>
          <p:cNvSpPr/>
          <p:nvPr/>
        </p:nvSpPr>
        <p:spPr>
          <a:xfrm>
            <a:off x="2391798" y="5519858"/>
            <a:ext cx="1306219" cy="525650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109051" y="5462277"/>
            <a:ext cx="1928068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Выпущено </a:t>
            </a:r>
          </a:p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(чел)</a:t>
            </a:r>
          </a:p>
        </p:txBody>
      </p:sp>
      <p:sp>
        <p:nvSpPr>
          <p:cNvPr id="138" name="Параллелограмм 137"/>
          <p:cNvSpPr/>
          <p:nvPr/>
        </p:nvSpPr>
        <p:spPr>
          <a:xfrm>
            <a:off x="3726702" y="5515348"/>
            <a:ext cx="1802919" cy="537220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680461" y="5424854"/>
            <a:ext cx="1928068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</a:t>
            </a:r>
          </a:p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(чел)</a:t>
            </a:r>
          </a:p>
        </p:txBody>
      </p:sp>
      <p:sp>
        <p:nvSpPr>
          <p:cNvPr id="144" name="Параллелограмм 143"/>
          <p:cNvSpPr/>
          <p:nvPr/>
        </p:nvSpPr>
        <p:spPr>
          <a:xfrm>
            <a:off x="1243378" y="1039625"/>
            <a:ext cx="5179005" cy="415846"/>
          </a:xfrm>
          <a:prstGeom prst="parallelogram">
            <a:avLst/>
          </a:prstGeom>
          <a:solidFill>
            <a:srgbClr val="C9643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1172742" y="921867"/>
            <a:ext cx="5107919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за 3 года 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араллелограмм 144"/>
          <p:cNvSpPr/>
          <p:nvPr/>
        </p:nvSpPr>
        <p:spPr>
          <a:xfrm>
            <a:off x="6754884" y="1038566"/>
            <a:ext cx="4567709" cy="670779"/>
          </a:xfrm>
          <a:prstGeom prst="parallelogram">
            <a:avLst/>
          </a:prstGeom>
          <a:solidFill>
            <a:srgbClr val="C9643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6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676840" y="4996366"/>
            <a:ext cx="947459" cy="947459"/>
          </a:xfrm>
          <a:prstGeom prst="rect">
            <a:avLst/>
          </a:prstGeom>
          <a:noFill/>
          <a:extLst/>
        </p:spPr>
      </p:pic>
      <p:pic>
        <p:nvPicPr>
          <p:cNvPr id="147" name="Picture 39" descr="C:\Users\Sokolova\Desktop\Иконки\318-58835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77696" y="5054483"/>
            <a:ext cx="857063" cy="857063"/>
          </a:xfrm>
          <a:prstGeom prst="rect">
            <a:avLst/>
          </a:prstGeom>
          <a:noFill/>
          <a:extLst/>
        </p:spPr>
      </p:pic>
      <p:sp>
        <p:nvSpPr>
          <p:cNvPr id="149" name="Прямоугольник 148"/>
          <p:cNvSpPr/>
          <p:nvPr/>
        </p:nvSpPr>
        <p:spPr>
          <a:xfrm>
            <a:off x="6631430" y="1075706"/>
            <a:ext cx="5107919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1932" y="4207057"/>
            <a:ext cx="2835377" cy="425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Эстель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Томск»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Бобинка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Егорова С.В., ателье «Светлана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ОООИ ВОГ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Дом Быта-1»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Ателье «Чемпион»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– ателье «Фартук»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«ОГНЕРА»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«Связь Капитал»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Стройпарк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«Корона»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Альфа.ру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«Цветочная компания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ОГАУ «КЦСОН ТО»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ОГКУ «ЦЗН » </a:t>
            </a: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ru-RU" b="1" dirty="0"/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152" y="2734338"/>
            <a:ext cx="2900047" cy="652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743" y="1740880"/>
            <a:ext cx="1056851" cy="1077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7361" y="3874462"/>
            <a:ext cx="1437070" cy="862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1954" y="1740880"/>
            <a:ext cx="1064324" cy="10643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825" y="1740880"/>
            <a:ext cx="921558" cy="9215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351" y="1740880"/>
            <a:ext cx="978160" cy="9781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638" y="1740880"/>
            <a:ext cx="1182353" cy="1125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503" y="2777154"/>
            <a:ext cx="1053968" cy="1053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722" y="3422987"/>
            <a:ext cx="1777778" cy="3858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404" b="43012"/>
          <a:stretch/>
        </p:blipFill>
        <p:spPr>
          <a:xfrm>
            <a:off x="8589397" y="3412991"/>
            <a:ext cx="1524000" cy="1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9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20"/>
          <p:cNvSpPr>
            <a:spLocks noChangeArrowheads="1"/>
          </p:cNvSpPr>
          <p:nvPr/>
        </p:nvSpPr>
        <p:spPr bwMode="gray">
          <a:xfrm>
            <a:off x="3240377" y="6984489"/>
            <a:ext cx="8184939" cy="759916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6" name="AutoShape 20"/>
          <p:cNvSpPr>
            <a:spLocks noChangeArrowheads="1"/>
          </p:cNvSpPr>
          <p:nvPr/>
        </p:nvSpPr>
        <p:spPr bwMode="gray">
          <a:xfrm>
            <a:off x="6527464" y="1281052"/>
            <a:ext cx="5109304" cy="3122307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5" name="Параллелограмм 64"/>
          <p:cNvSpPr/>
          <p:nvPr/>
        </p:nvSpPr>
        <p:spPr>
          <a:xfrm>
            <a:off x="7258008" y="1389835"/>
            <a:ext cx="3420571" cy="937419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869760"/>
            <a:ext cx="12130731" cy="295364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1116162" y="7780402"/>
            <a:ext cx="11083574" cy="1177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072929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9" name="Прямоугольник 5"/>
          <p:cNvSpPr/>
          <p:nvPr/>
        </p:nvSpPr>
        <p:spPr>
          <a:xfrm rot="9576758">
            <a:off x="-130887" y="7212509"/>
            <a:ext cx="979488" cy="454532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0" name="Прямоугольник 4"/>
          <p:cNvSpPr/>
          <p:nvPr/>
        </p:nvSpPr>
        <p:spPr>
          <a:xfrm rot="9560091">
            <a:off x="237402" y="7086194"/>
            <a:ext cx="877124" cy="100873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Прямоугольник 4"/>
          <p:cNvSpPr/>
          <p:nvPr/>
        </p:nvSpPr>
        <p:spPr>
          <a:xfrm rot="9569317">
            <a:off x="-56960" y="7313289"/>
            <a:ext cx="1140973" cy="969234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4188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17309" y="185299"/>
            <a:ext cx="7216078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в Томской области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120" y="2919225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корпус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3584" y="2618309"/>
            <a:ext cx="265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70990" y="6284240"/>
            <a:ext cx="321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"/>
          <p:cNvSpPr/>
          <p:nvPr/>
        </p:nvSpPr>
        <p:spPr>
          <a:xfrm rot="4804508">
            <a:off x="11147359" y="6772468"/>
            <a:ext cx="1497442" cy="264487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8" name="Прямоугольник 4"/>
          <p:cNvSpPr/>
          <p:nvPr/>
        </p:nvSpPr>
        <p:spPr>
          <a:xfrm rot="4787841">
            <a:off x="11413781" y="6236783"/>
            <a:ext cx="1382570" cy="454712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9" name="Прямоугольник 4"/>
          <p:cNvSpPr/>
          <p:nvPr/>
        </p:nvSpPr>
        <p:spPr>
          <a:xfrm rot="4797067">
            <a:off x="11301439" y="6500913"/>
            <a:ext cx="1687357" cy="488438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gray">
          <a:xfrm>
            <a:off x="462583" y="1245416"/>
            <a:ext cx="4961031" cy="3115539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06285" y="1529127"/>
            <a:ext cx="3331626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 инвалиды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араллелограмм 56"/>
          <p:cNvSpPr/>
          <p:nvPr/>
        </p:nvSpPr>
        <p:spPr>
          <a:xfrm>
            <a:off x="862795" y="1354520"/>
            <a:ext cx="3420571" cy="937419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485627" y="1529128"/>
            <a:ext cx="237807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 ОВЗ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_color1"/>
          <p:cNvSpPr>
            <a:spLocks noChangeArrowheads="1"/>
          </p:cNvSpPr>
          <p:nvPr/>
        </p:nvSpPr>
        <p:spPr bwMode="gray">
          <a:xfrm>
            <a:off x="786272" y="2447980"/>
            <a:ext cx="1972694" cy="77515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61" name="Freihandform 30"/>
          <p:cNvSpPr/>
          <p:nvPr/>
        </p:nvSpPr>
        <p:spPr bwMode="auto">
          <a:xfrm>
            <a:off x="2981879" y="2400025"/>
            <a:ext cx="1506156" cy="84581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13374</a:t>
            </a:r>
          </a:p>
          <a:p>
            <a:pPr algn="ctr" defTabSz="801688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5341" y="2599262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sp>
        <p:nvSpPr>
          <p:cNvPr id="63" name="_color1"/>
          <p:cNvSpPr>
            <a:spLocks noChangeArrowheads="1"/>
          </p:cNvSpPr>
          <p:nvPr/>
        </p:nvSpPr>
        <p:spPr bwMode="gray">
          <a:xfrm>
            <a:off x="840917" y="3407316"/>
            <a:ext cx="1972694" cy="77515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7609" y="3536610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64" name="Freihandform 30"/>
          <p:cNvSpPr/>
          <p:nvPr/>
        </p:nvSpPr>
        <p:spPr bwMode="auto">
          <a:xfrm>
            <a:off x="2973471" y="3433707"/>
            <a:ext cx="1645825" cy="789215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14993</a:t>
            </a:r>
          </a:p>
          <a:p>
            <a:pPr algn="ctr" defTabSz="801688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de-DE" sz="1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_color1"/>
          <p:cNvSpPr>
            <a:spLocks noChangeArrowheads="1"/>
          </p:cNvSpPr>
          <p:nvPr/>
        </p:nvSpPr>
        <p:spPr bwMode="gray">
          <a:xfrm>
            <a:off x="6905610" y="2508148"/>
            <a:ext cx="1972694" cy="77515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68" name="_color1"/>
          <p:cNvSpPr>
            <a:spLocks noChangeArrowheads="1"/>
          </p:cNvSpPr>
          <p:nvPr/>
        </p:nvSpPr>
        <p:spPr bwMode="gray">
          <a:xfrm>
            <a:off x="6906875" y="3509018"/>
            <a:ext cx="1972694" cy="775154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69" name="Freihandform 30"/>
          <p:cNvSpPr/>
          <p:nvPr/>
        </p:nvSpPr>
        <p:spPr bwMode="auto">
          <a:xfrm>
            <a:off x="9176878" y="2505297"/>
            <a:ext cx="1506156" cy="84581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3559</a:t>
            </a:r>
          </a:p>
          <a:p>
            <a:pPr algn="ctr" defTabSz="801688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ihandform 30"/>
          <p:cNvSpPr/>
          <p:nvPr/>
        </p:nvSpPr>
        <p:spPr bwMode="auto">
          <a:xfrm>
            <a:off x="9177296" y="3571741"/>
            <a:ext cx="1645825" cy="7124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CC6633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3905</a:t>
            </a:r>
          </a:p>
          <a:p>
            <a:pPr algn="ctr" defTabSz="801688" eaLnBrk="0" hangingPunct="0"/>
            <a:r>
              <a:rPr lang="ru-RU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de-DE" sz="1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88137" y="2656359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875496" y="3624684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30" y="1305487"/>
            <a:ext cx="1035484" cy="1035484"/>
          </a:xfrm>
          <a:prstGeom prst="rect">
            <a:avLst/>
          </a:prstGeom>
        </p:spPr>
      </p:pic>
      <p:pic>
        <p:nvPicPr>
          <p:cNvPr id="11266" name="Picture 2" descr="ÐÐ°ÑÑÐ¸Ð½ÐºÐ¸ Ð¿Ð¾ Ð·Ð°Ð¿ÑÐ¾ÑÑ Ð´ÐµÑÐ¸bydfkbls  Ð·Ð½Ð°ÑÐ¾Ðº Ð²ÐµÐºÑÐ¾Ñ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915" y="3190829"/>
            <a:ext cx="961693" cy="9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513652" y="2687094"/>
            <a:ext cx="711434" cy="711434"/>
          </a:xfrm>
          <a:prstGeom prst="rect">
            <a:avLst/>
          </a:prstGeom>
          <a:noFill/>
          <a:extLst/>
        </p:spPr>
      </p:pic>
      <p:pic>
        <p:nvPicPr>
          <p:cNvPr id="79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718904" y="2673136"/>
            <a:ext cx="711434" cy="711434"/>
          </a:xfrm>
          <a:prstGeom prst="rect">
            <a:avLst/>
          </a:prstGeom>
          <a:noFill/>
          <a:extLst/>
        </p:spPr>
      </p:pic>
      <p:sp>
        <p:nvSpPr>
          <p:cNvPr id="80" name="AutoShape 20"/>
          <p:cNvSpPr>
            <a:spLocks noChangeArrowheads="1"/>
          </p:cNvSpPr>
          <p:nvPr/>
        </p:nvSpPr>
        <p:spPr bwMode="gray">
          <a:xfrm>
            <a:off x="107536" y="5070281"/>
            <a:ext cx="11261588" cy="470882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2400" b="1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Инклюзивное образование</a:t>
            </a:r>
            <a:endParaRPr lang="de-DE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араллелограмм 80"/>
          <p:cNvSpPr/>
          <p:nvPr/>
        </p:nvSpPr>
        <p:spPr>
          <a:xfrm>
            <a:off x="1898371" y="4441570"/>
            <a:ext cx="4177861" cy="572364"/>
          </a:xfrm>
          <a:prstGeom prst="parallelogram">
            <a:avLst/>
          </a:prstGeom>
          <a:solidFill>
            <a:srgbClr val="01588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323584" y="4485318"/>
            <a:ext cx="3327434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обучени</a:t>
            </a:r>
            <a:r>
              <a:rPr lang="ru-RU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_color1"/>
          <p:cNvSpPr>
            <a:spLocks noChangeArrowheads="1"/>
          </p:cNvSpPr>
          <p:nvPr/>
        </p:nvSpPr>
        <p:spPr bwMode="gray">
          <a:xfrm rot="5400000">
            <a:off x="6875720" y="3790216"/>
            <a:ext cx="814771" cy="2137372"/>
          </a:xfrm>
          <a:prstGeom prst="homePlate">
            <a:avLst>
              <a:gd name="adj" fmla="val 25000"/>
            </a:avLst>
          </a:prstGeom>
          <a:solidFill>
            <a:srgbClr val="01588E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290236" y="4502933"/>
            <a:ext cx="1928068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 ОВЗ</a:t>
            </a:r>
          </a:p>
        </p:txBody>
      </p:sp>
      <p:sp>
        <p:nvSpPr>
          <p:cNvPr id="87" name="_color1"/>
          <p:cNvSpPr>
            <a:spLocks noChangeArrowheads="1"/>
          </p:cNvSpPr>
          <p:nvPr/>
        </p:nvSpPr>
        <p:spPr bwMode="gray">
          <a:xfrm rot="5400000">
            <a:off x="9507983" y="3475830"/>
            <a:ext cx="825506" cy="2755414"/>
          </a:xfrm>
          <a:prstGeom prst="homePlate">
            <a:avLst>
              <a:gd name="adj" fmla="val 25000"/>
            </a:avLst>
          </a:prstGeom>
          <a:solidFill>
            <a:srgbClr val="01588E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89979" y="4502430"/>
            <a:ext cx="2819760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 инвалиды</a:t>
            </a:r>
            <a:endParaRPr lang="ru-RU" sz="16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AutoShape 20"/>
          <p:cNvSpPr>
            <a:spLocks noChangeArrowheads="1"/>
          </p:cNvSpPr>
          <p:nvPr/>
        </p:nvSpPr>
        <p:spPr bwMode="gray">
          <a:xfrm>
            <a:off x="1342893" y="5646467"/>
            <a:ext cx="10068402" cy="553682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2400" b="1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коррекционные классы</a:t>
            </a:r>
            <a:endParaRPr lang="de-DE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AutoShape 20"/>
          <p:cNvSpPr>
            <a:spLocks noChangeArrowheads="1"/>
          </p:cNvSpPr>
          <p:nvPr/>
        </p:nvSpPr>
        <p:spPr bwMode="gray">
          <a:xfrm>
            <a:off x="2307376" y="6297559"/>
            <a:ext cx="9103919" cy="539258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5D9CD4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94" name="Freihandform 30"/>
          <p:cNvSpPr/>
          <p:nvPr/>
        </p:nvSpPr>
        <p:spPr bwMode="auto">
          <a:xfrm>
            <a:off x="30119" y="5592519"/>
            <a:ext cx="1506156" cy="630449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01588E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11 034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401688" y="6339058"/>
            <a:ext cx="8502332" cy="46176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 отдельных образовательных организациях</a:t>
            </a:r>
            <a:endParaRPr lang="ru-RU" sz="1600" b="1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ihandform 30"/>
          <p:cNvSpPr/>
          <p:nvPr/>
        </p:nvSpPr>
        <p:spPr bwMode="auto">
          <a:xfrm>
            <a:off x="1522768" y="6249820"/>
            <a:ext cx="1506156" cy="630449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01588E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1 450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Freihandform 30"/>
          <p:cNvSpPr/>
          <p:nvPr/>
        </p:nvSpPr>
        <p:spPr bwMode="auto">
          <a:xfrm>
            <a:off x="3000244" y="6893298"/>
            <a:ext cx="1506156" cy="630449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01588E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1 630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504078" y="6931337"/>
            <a:ext cx="6174502" cy="831094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 дому/ </a:t>
            </a:r>
            <a:r>
              <a:rPr lang="ru-RU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использованием дистанционных технологий</a:t>
            </a:r>
            <a:endParaRPr lang="ru-RU" sz="1600" b="1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reihandform 30"/>
          <p:cNvSpPr/>
          <p:nvPr/>
        </p:nvSpPr>
        <p:spPr bwMode="auto">
          <a:xfrm>
            <a:off x="9427308" y="7216971"/>
            <a:ext cx="1815855" cy="630449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01588E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687/192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" descr="https://image.freepik.com/free-icon/businessman-in-a-presentation-pointing-a-board-with-graphics_318-62406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303326" y="5724454"/>
            <a:ext cx="415578" cy="415578"/>
          </a:xfrm>
          <a:prstGeom prst="rect">
            <a:avLst/>
          </a:prstGeom>
          <a:noFill/>
          <a:extLst/>
        </p:spPr>
      </p:pic>
      <p:pic>
        <p:nvPicPr>
          <p:cNvPr id="105" name="Picture 39" descr="C:\Users\Sokolova\Desktop\Иконки\318-58835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386735" y="4368981"/>
            <a:ext cx="776439" cy="776439"/>
          </a:xfrm>
          <a:prstGeom prst="rect">
            <a:avLst/>
          </a:prstGeom>
          <a:noFill/>
          <a:extLst/>
        </p:spPr>
      </p:pic>
      <p:pic>
        <p:nvPicPr>
          <p:cNvPr id="106" name="Picture 2" descr="C:\Users\Sokolova\Desktop\Иконки\_318-5630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860332" y="7125100"/>
            <a:ext cx="443568" cy="443568"/>
          </a:xfrm>
          <a:prstGeom prst="rect">
            <a:avLst/>
          </a:prstGeom>
          <a:noFill/>
          <a:extLst/>
        </p:spPr>
      </p:pic>
      <p:pic>
        <p:nvPicPr>
          <p:cNvPr id="107" name="Picture 7" descr="C:\Users\Sokolova\Desktop\Иконки\index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335235" y="6347821"/>
            <a:ext cx="434980" cy="41606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288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12"/>
          <p:cNvSpPr/>
          <p:nvPr/>
        </p:nvSpPr>
        <p:spPr>
          <a:xfrm>
            <a:off x="561843" y="6569701"/>
            <a:ext cx="11065084" cy="1038011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04" name="Прямоугольник 12"/>
          <p:cNvSpPr/>
          <p:nvPr/>
        </p:nvSpPr>
        <p:spPr>
          <a:xfrm>
            <a:off x="1731518" y="1529192"/>
            <a:ext cx="10398046" cy="105202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50436" y="1512859"/>
            <a:ext cx="2496901" cy="1073337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869759"/>
            <a:ext cx="12130731" cy="516663"/>
          </a:xfrm>
          <a:custGeom>
            <a:avLst/>
            <a:gdLst>
              <a:gd name="connsiteX0" fmla="*/ 0 w 12191999"/>
              <a:gd name="connsiteY0" fmla="*/ 0 h 674288"/>
              <a:gd name="connsiteX1" fmla="*/ 12191999 w 12191999"/>
              <a:gd name="connsiteY1" fmla="*/ 0 h 674288"/>
              <a:gd name="connsiteX2" fmla="*/ 12191999 w 12191999"/>
              <a:gd name="connsiteY2" fmla="*/ 674288 h 674288"/>
              <a:gd name="connsiteX3" fmla="*/ 0 w 12191999"/>
              <a:gd name="connsiteY3" fmla="*/ 674288 h 674288"/>
              <a:gd name="connsiteX4" fmla="*/ 0 w 12191999"/>
              <a:gd name="connsiteY4" fmla="*/ 0 h 674288"/>
              <a:gd name="connsiteX0" fmla="*/ 0 w 12487563"/>
              <a:gd name="connsiteY0" fmla="*/ 0 h 738943"/>
              <a:gd name="connsiteX1" fmla="*/ 12191999 w 12487563"/>
              <a:gd name="connsiteY1" fmla="*/ 0 h 738943"/>
              <a:gd name="connsiteX2" fmla="*/ 12487563 w 12487563"/>
              <a:gd name="connsiteY2" fmla="*/ 738943 h 738943"/>
              <a:gd name="connsiteX3" fmla="*/ 0 w 12487563"/>
              <a:gd name="connsiteY3" fmla="*/ 674288 h 738943"/>
              <a:gd name="connsiteX4" fmla="*/ 0 w 12487563"/>
              <a:gd name="connsiteY4" fmla="*/ 0 h 73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7563" h="738943">
                <a:moveTo>
                  <a:pt x="0" y="0"/>
                </a:moveTo>
                <a:lnTo>
                  <a:pt x="12191999" y="0"/>
                </a:lnTo>
                <a:lnTo>
                  <a:pt x="12487563" y="738943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7" name="Прямоугольник 26"/>
          <p:cNvSpPr/>
          <p:nvPr/>
        </p:nvSpPr>
        <p:spPr>
          <a:xfrm>
            <a:off x="50436" y="7704430"/>
            <a:ext cx="12149300" cy="2156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/>
          <p:cNvSpPr/>
          <p:nvPr/>
        </p:nvSpPr>
        <p:spPr>
          <a:xfrm>
            <a:off x="1" y="6446"/>
            <a:ext cx="12129563" cy="1236590"/>
          </a:xfrm>
          <a:custGeom>
            <a:avLst/>
            <a:gdLst>
              <a:gd name="connsiteX0" fmla="*/ 0 w 11471564"/>
              <a:gd name="connsiteY0" fmla="*/ 0 h 1321249"/>
              <a:gd name="connsiteX1" fmla="*/ 11471564 w 11471564"/>
              <a:gd name="connsiteY1" fmla="*/ 0 h 1321249"/>
              <a:gd name="connsiteX2" fmla="*/ 11471564 w 11471564"/>
              <a:gd name="connsiteY2" fmla="*/ 1321249 h 1321249"/>
              <a:gd name="connsiteX3" fmla="*/ 0 w 11471564"/>
              <a:gd name="connsiteY3" fmla="*/ 1321249 h 1321249"/>
              <a:gd name="connsiteX4" fmla="*/ 0 w 11471564"/>
              <a:gd name="connsiteY4" fmla="*/ 0 h 1321249"/>
              <a:gd name="connsiteX0" fmla="*/ 0 w 11942619"/>
              <a:gd name="connsiteY0" fmla="*/ 0 h 1321249"/>
              <a:gd name="connsiteX1" fmla="*/ 11471564 w 11942619"/>
              <a:gd name="connsiteY1" fmla="*/ 0 h 1321249"/>
              <a:gd name="connsiteX2" fmla="*/ 11942619 w 11942619"/>
              <a:gd name="connsiteY2" fmla="*/ 1312012 h 1321249"/>
              <a:gd name="connsiteX3" fmla="*/ 0 w 11942619"/>
              <a:gd name="connsiteY3" fmla="*/ 1321249 h 1321249"/>
              <a:gd name="connsiteX4" fmla="*/ 0 w 11942619"/>
              <a:gd name="connsiteY4" fmla="*/ 0 h 13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619" h="1321249">
                <a:moveTo>
                  <a:pt x="0" y="0"/>
                </a:moveTo>
                <a:lnTo>
                  <a:pt x="11471564" y="0"/>
                </a:lnTo>
                <a:lnTo>
                  <a:pt x="11942619" y="1312012"/>
                </a:lnTo>
                <a:lnTo>
                  <a:pt x="0" y="1321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2"/>
          <p:cNvSpPr/>
          <p:nvPr/>
        </p:nvSpPr>
        <p:spPr>
          <a:xfrm>
            <a:off x="0" y="-65313"/>
            <a:ext cx="12129564" cy="105670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3" name="Прямоугольник 12"/>
          <p:cNvSpPr/>
          <p:nvPr/>
        </p:nvSpPr>
        <p:spPr>
          <a:xfrm>
            <a:off x="1121125" y="138114"/>
            <a:ext cx="11008439" cy="727755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112245"/>
            <a:ext cx="1608801" cy="1323608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  <a:gd name="connsiteX0" fmla="*/ 0 w 2645033"/>
              <a:gd name="connsiteY0" fmla="*/ 0 h 2318327"/>
              <a:gd name="connsiteX1" fmla="*/ 2281382 w 2645033"/>
              <a:gd name="connsiteY1" fmla="*/ 0 h 2318327"/>
              <a:gd name="connsiteX2" fmla="*/ 2645033 w 2645033"/>
              <a:gd name="connsiteY2" fmla="*/ 2043237 h 2318327"/>
              <a:gd name="connsiteX3" fmla="*/ 0 w 2645033"/>
              <a:gd name="connsiteY3" fmla="*/ 2318327 h 2318327"/>
              <a:gd name="connsiteX4" fmla="*/ 0 w 2645033"/>
              <a:gd name="connsiteY4" fmla="*/ 0 h 2318327"/>
              <a:gd name="connsiteX0" fmla="*/ 0 w 2673494"/>
              <a:gd name="connsiteY0" fmla="*/ 0 h 2336809"/>
              <a:gd name="connsiteX1" fmla="*/ 2281382 w 2673494"/>
              <a:gd name="connsiteY1" fmla="*/ 0 h 2336809"/>
              <a:gd name="connsiteX2" fmla="*/ 2673494 w 2673494"/>
              <a:gd name="connsiteY2" fmla="*/ 2336809 h 2336809"/>
              <a:gd name="connsiteX3" fmla="*/ 0 w 2673494"/>
              <a:gd name="connsiteY3" fmla="*/ 2318327 h 2336809"/>
              <a:gd name="connsiteX4" fmla="*/ 0 w 2673494"/>
              <a:gd name="connsiteY4" fmla="*/ 0 h 23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494" h="2336809">
                <a:moveTo>
                  <a:pt x="0" y="0"/>
                </a:moveTo>
                <a:lnTo>
                  <a:pt x="2281382" y="0"/>
                </a:lnTo>
                <a:lnTo>
                  <a:pt x="2673494" y="2336809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50" y="120711"/>
            <a:ext cx="1193186" cy="123363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889390" y="185299"/>
            <a:ext cx="3471912" cy="647069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3604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ru-RU" sz="3604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1748" y="1589433"/>
            <a:ext cx="97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функционирование и перманентное развитие инклюзивного среднего профессионального образования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2"/>
          <p:cNvSpPr/>
          <p:nvPr/>
        </p:nvSpPr>
        <p:spPr>
          <a:xfrm>
            <a:off x="655253" y="5473317"/>
            <a:ext cx="10643011" cy="90810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120" y="3248945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корпус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3584" y="2948029"/>
            <a:ext cx="265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2"/>
          <p:cNvSpPr/>
          <p:nvPr/>
        </p:nvSpPr>
        <p:spPr>
          <a:xfrm>
            <a:off x="1017237" y="4384468"/>
            <a:ext cx="9988906" cy="92595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117" name="Прямоугольник 12"/>
          <p:cNvSpPr/>
          <p:nvPr/>
        </p:nvSpPr>
        <p:spPr>
          <a:xfrm>
            <a:off x="1240807" y="3529346"/>
            <a:ext cx="9437525" cy="708947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 dirty="0">
              <a:solidFill>
                <a:srgbClr val="01588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7308" y="5415418"/>
            <a:ext cx="890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и дополнительных образовательных программ по подготовке высококвалифицированных специалистов и рабочих кадров по специальностям ТОП-50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634690" y="2938555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36" y="1536293"/>
            <a:ext cx="2378073" cy="954204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араллелограмм 75"/>
          <p:cNvSpPr/>
          <p:nvPr/>
        </p:nvSpPr>
        <p:spPr>
          <a:xfrm>
            <a:off x="5217719" y="2780381"/>
            <a:ext cx="2533306" cy="649169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372952" y="2839947"/>
            <a:ext cx="237807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1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0760" y="3527518"/>
            <a:ext cx="885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Координация деятельности ПОО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Томской области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 инклюзивного профессионального образования в регионе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702" y="4628552"/>
            <a:ext cx="945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чемпионатного движения 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в Томской области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араллелограмм 48"/>
          <p:cNvSpPr/>
          <p:nvPr/>
        </p:nvSpPr>
        <p:spPr>
          <a:xfrm>
            <a:off x="803123" y="3444141"/>
            <a:ext cx="1117626" cy="795899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16297" y="3584793"/>
            <a:ext cx="132882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Параллелограмм 51"/>
          <p:cNvSpPr/>
          <p:nvPr/>
        </p:nvSpPr>
        <p:spPr>
          <a:xfrm>
            <a:off x="565887" y="4401337"/>
            <a:ext cx="1146219" cy="912431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4584" y="4590624"/>
            <a:ext cx="132882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Параллелограмм 52"/>
          <p:cNvSpPr/>
          <p:nvPr/>
        </p:nvSpPr>
        <p:spPr>
          <a:xfrm>
            <a:off x="330534" y="5443917"/>
            <a:ext cx="1146219" cy="1048588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9979" y="5661592"/>
            <a:ext cx="132882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Прямоугольник 5"/>
          <p:cNvSpPr/>
          <p:nvPr/>
        </p:nvSpPr>
        <p:spPr>
          <a:xfrm rot="4804508">
            <a:off x="11333991" y="7030303"/>
            <a:ext cx="1183232" cy="233864"/>
          </a:xfrm>
          <a:custGeom>
            <a:avLst/>
            <a:gdLst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580241 w 1580241"/>
              <a:gd name="connsiteY2" fmla="*/ 823065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229763 w 1580241"/>
              <a:gd name="connsiteY2" fmla="*/ 564678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580241"/>
              <a:gd name="connsiteY0" fmla="*/ 0 h 823065"/>
              <a:gd name="connsiteX1" fmla="*/ 1580241 w 1580241"/>
              <a:gd name="connsiteY1" fmla="*/ 0 h 823065"/>
              <a:gd name="connsiteX2" fmla="*/ 1175529 w 1580241"/>
              <a:gd name="connsiteY2" fmla="*/ 535513 h 823065"/>
              <a:gd name="connsiteX3" fmla="*/ 0 w 1580241"/>
              <a:gd name="connsiteY3" fmla="*/ 823065 h 823065"/>
              <a:gd name="connsiteX4" fmla="*/ 0 w 1580241"/>
              <a:gd name="connsiteY4" fmla="*/ 0 h 823065"/>
              <a:gd name="connsiteX0" fmla="*/ 0 w 1627326"/>
              <a:gd name="connsiteY0" fmla="*/ 478377 h 1301442"/>
              <a:gd name="connsiteX1" fmla="*/ 1627326 w 1627326"/>
              <a:gd name="connsiteY1" fmla="*/ -1 h 1301442"/>
              <a:gd name="connsiteX2" fmla="*/ 1175529 w 1627326"/>
              <a:gd name="connsiteY2" fmla="*/ 1013890 h 1301442"/>
              <a:gd name="connsiteX3" fmla="*/ 0 w 1627326"/>
              <a:gd name="connsiteY3" fmla="*/ 1301442 h 1301442"/>
              <a:gd name="connsiteX4" fmla="*/ 0 w 1627326"/>
              <a:gd name="connsiteY4" fmla="*/ 478377 h 130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6" h="1301442">
                <a:moveTo>
                  <a:pt x="0" y="478377"/>
                </a:moveTo>
                <a:lnTo>
                  <a:pt x="1627326" y="-1"/>
                </a:lnTo>
                <a:lnTo>
                  <a:pt x="1175529" y="1013890"/>
                </a:lnTo>
                <a:lnTo>
                  <a:pt x="0" y="1301442"/>
                </a:lnTo>
                <a:lnTo>
                  <a:pt x="0" y="478377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8" name="Прямоугольник 4"/>
          <p:cNvSpPr/>
          <p:nvPr/>
        </p:nvSpPr>
        <p:spPr>
          <a:xfrm rot="4787841">
            <a:off x="11523445" y="6491180"/>
            <a:ext cx="1092464" cy="402065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30" h="2454263">
                <a:moveTo>
                  <a:pt x="0" y="0"/>
                </a:moveTo>
                <a:lnTo>
                  <a:pt x="2460604" y="930312"/>
                </a:lnTo>
                <a:lnTo>
                  <a:pt x="2726230" y="1844831"/>
                </a:lnTo>
                <a:lnTo>
                  <a:pt x="293495" y="2454263"/>
                </a:lnTo>
                <a:lnTo>
                  <a:pt x="0" y="0"/>
                </a:lnTo>
                <a:close/>
              </a:path>
            </a:pathLst>
          </a:custGeom>
          <a:solidFill>
            <a:srgbClr val="C5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59" name="Прямоугольник 4"/>
          <p:cNvSpPr/>
          <p:nvPr/>
        </p:nvSpPr>
        <p:spPr>
          <a:xfrm rot="4797067">
            <a:off x="11450211" y="6788546"/>
            <a:ext cx="1333297" cy="431886"/>
          </a:xfrm>
          <a:custGeom>
            <a:avLst/>
            <a:gdLst>
              <a:gd name="connsiteX0" fmla="*/ 0 w 3544389"/>
              <a:gd name="connsiteY0" fmla="*/ 0 h 2656114"/>
              <a:gd name="connsiteX1" fmla="*/ 3544389 w 3544389"/>
              <a:gd name="connsiteY1" fmla="*/ 0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446491 w 3544389"/>
              <a:gd name="connsiteY1" fmla="*/ 861536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3544389"/>
              <a:gd name="connsiteY0" fmla="*/ 0 h 2656114"/>
              <a:gd name="connsiteX1" fmla="*/ 2539064 w 3544389"/>
              <a:gd name="connsiteY1" fmla="*/ 861284 h 2656114"/>
              <a:gd name="connsiteX2" fmla="*/ 3544389 w 3544389"/>
              <a:gd name="connsiteY2" fmla="*/ 2656114 h 2656114"/>
              <a:gd name="connsiteX3" fmla="*/ 0 w 3544389"/>
              <a:gd name="connsiteY3" fmla="*/ 2656114 h 2656114"/>
              <a:gd name="connsiteX4" fmla="*/ 0 w 3544389"/>
              <a:gd name="connsiteY4" fmla="*/ 0 h 2656114"/>
              <a:gd name="connsiteX0" fmla="*/ 0 w 2784539"/>
              <a:gd name="connsiteY0" fmla="*/ 0 h 2656114"/>
              <a:gd name="connsiteX1" fmla="*/ 2539064 w 2784539"/>
              <a:gd name="connsiteY1" fmla="*/ 861284 h 2656114"/>
              <a:gd name="connsiteX2" fmla="*/ 2784539 w 2784539"/>
              <a:gd name="connsiteY2" fmla="*/ 1897923 h 2656114"/>
              <a:gd name="connsiteX3" fmla="*/ 0 w 2784539"/>
              <a:gd name="connsiteY3" fmla="*/ 2656114 h 2656114"/>
              <a:gd name="connsiteX4" fmla="*/ 0 w 2784539"/>
              <a:gd name="connsiteY4" fmla="*/ 0 h 2656114"/>
              <a:gd name="connsiteX0" fmla="*/ 0 w 2726230"/>
              <a:gd name="connsiteY0" fmla="*/ 0 h 2656114"/>
              <a:gd name="connsiteX1" fmla="*/ 2539064 w 2726230"/>
              <a:gd name="connsiteY1" fmla="*/ 861284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2656114"/>
              <a:gd name="connsiteX1" fmla="*/ 2460604 w 2726230"/>
              <a:gd name="connsiteY1" fmla="*/ 930312 h 2656114"/>
              <a:gd name="connsiteX2" fmla="*/ 2726230 w 2726230"/>
              <a:gd name="connsiteY2" fmla="*/ 1844831 h 2656114"/>
              <a:gd name="connsiteX3" fmla="*/ 0 w 2726230"/>
              <a:gd name="connsiteY3" fmla="*/ 2656114 h 2656114"/>
              <a:gd name="connsiteX4" fmla="*/ 0 w 2726230"/>
              <a:gd name="connsiteY4" fmla="*/ 0 h 2656114"/>
              <a:gd name="connsiteX0" fmla="*/ 0 w 2726230"/>
              <a:gd name="connsiteY0" fmla="*/ 0 h 3050236"/>
              <a:gd name="connsiteX1" fmla="*/ 2460604 w 2726230"/>
              <a:gd name="connsiteY1" fmla="*/ 930312 h 3050236"/>
              <a:gd name="connsiteX2" fmla="*/ 2726230 w 2726230"/>
              <a:gd name="connsiteY2" fmla="*/ 1844831 h 3050236"/>
              <a:gd name="connsiteX3" fmla="*/ 277151 w 2726230"/>
              <a:gd name="connsiteY3" fmla="*/ 3050236 h 3050236"/>
              <a:gd name="connsiteX4" fmla="*/ 0 w 2726230"/>
              <a:gd name="connsiteY4" fmla="*/ 0 h 3050236"/>
              <a:gd name="connsiteX0" fmla="*/ 0 w 2726230"/>
              <a:gd name="connsiteY0" fmla="*/ 0 h 2454263"/>
              <a:gd name="connsiteX1" fmla="*/ 2460604 w 2726230"/>
              <a:gd name="connsiteY1" fmla="*/ 930312 h 2454263"/>
              <a:gd name="connsiteX2" fmla="*/ 2726230 w 2726230"/>
              <a:gd name="connsiteY2" fmla="*/ 1844831 h 2454263"/>
              <a:gd name="connsiteX3" fmla="*/ 293495 w 2726230"/>
              <a:gd name="connsiteY3" fmla="*/ 2454263 h 2454263"/>
              <a:gd name="connsiteX4" fmla="*/ 0 w 2726230"/>
              <a:gd name="connsiteY4" fmla="*/ 0 h 2454263"/>
              <a:gd name="connsiteX0" fmla="*/ 0 w 2726230"/>
              <a:gd name="connsiteY0" fmla="*/ 0 h 2377587"/>
              <a:gd name="connsiteX1" fmla="*/ 2460604 w 2726230"/>
              <a:gd name="connsiteY1" fmla="*/ 930312 h 2377587"/>
              <a:gd name="connsiteX2" fmla="*/ 2726230 w 2726230"/>
              <a:gd name="connsiteY2" fmla="*/ 1844831 h 2377587"/>
              <a:gd name="connsiteX3" fmla="*/ 262218 w 2726230"/>
              <a:gd name="connsiteY3" fmla="*/ 2377587 h 2377587"/>
              <a:gd name="connsiteX4" fmla="*/ 0 w 2726230"/>
              <a:gd name="connsiteY4" fmla="*/ 0 h 2377587"/>
              <a:gd name="connsiteX0" fmla="*/ 0 w 2625476"/>
              <a:gd name="connsiteY0" fmla="*/ 0 h 2377587"/>
              <a:gd name="connsiteX1" fmla="*/ 2460604 w 2625476"/>
              <a:gd name="connsiteY1" fmla="*/ 930312 h 2377587"/>
              <a:gd name="connsiteX2" fmla="*/ 2625476 w 2625476"/>
              <a:gd name="connsiteY2" fmla="*/ 1843257 h 2377587"/>
              <a:gd name="connsiteX3" fmla="*/ 262218 w 2625476"/>
              <a:gd name="connsiteY3" fmla="*/ 2377587 h 2377587"/>
              <a:gd name="connsiteX4" fmla="*/ 0 w 2625476"/>
              <a:gd name="connsiteY4" fmla="*/ 0 h 2377587"/>
              <a:gd name="connsiteX0" fmla="*/ 0 w 2527710"/>
              <a:gd name="connsiteY0" fmla="*/ 0 h 2377587"/>
              <a:gd name="connsiteX1" fmla="*/ 2460604 w 2527710"/>
              <a:gd name="connsiteY1" fmla="*/ 930312 h 2377587"/>
              <a:gd name="connsiteX2" fmla="*/ 2527710 w 2527710"/>
              <a:gd name="connsiteY2" fmla="*/ 1936662 h 2377587"/>
              <a:gd name="connsiteX3" fmla="*/ 262218 w 2527710"/>
              <a:gd name="connsiteY3" fmla="*/ 2377587 h 2377587"/>
              <a:gd name="connsiteX4" fmla="*/ 0 w 2527710"/>
              <a:gd name="connsiteY4" fmla="*/ 0 h 2377587"/>
              <a:gd name="connsiteX0" fmla="*/ 0 w 2527708"/>
              <a:gd name="connsiteY0" fmla="*/ 0 h 2377587"/>
              <a:gd name="connsiteX1" fmla="*/ 2460604 w 2527708"/>
              <a:gd name="connsiteY1" fmla="*/ 930312 h 2377587"/>
              <a:gd name="connsiteX2" fmla="*/ 2527709 w 2527708"/>
              <a:gd name="connsiteY2" fmla="*/ 1936663 h 2377587"/>
              <a:gd name="connsiteX3" fmla="*/ 262218 w 2527708"/>
              <a:gd name="connsiteY3" fmla="*/ 2377587 h 2377587"/>
              <a:gd name="connsiteX4" fmla="*/ 0 w 2527708"/>
              <a:gd name="connsiteY4" fmla="*/ 0 h 2377587"/>
              <a:gd name="connsiteX0" fmla="*/ 0 w 2460604"/>
              <a:gd name="connsiteY0" fmla="*/ 0 h 2377587"/>
              <a:gd name="connsiteX1" fmla="*/ 2460604 w 2460604"/>
              <a:gd name="connsiteY1" fmla="*/ 930312 h 2377587"/>
              <a:gd name="connsiteX2" fmla="*/ 2299516 w 2460604"/>
              <a:gd name="connsiteY2" fmla="*/ 1862307 h 2377587"/>
              <a:gd name="connsiteX3" fmla="*/ 262218 w 2460604"/>
              <a:gd name="connsiteY3" fmla="*/ 2377587 h 2377587"/>
              <a:gd name="connsiteX4" fmla="*/ 0 w 2460604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299516 w 2818504"/>
              <a:gd name="connsiteY2" fmla="*/ 1862307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  <a:gd name="connsiteX0" fmla="*/ 0 w 2818502"/>
              <a:gd name="connsiteY0" fmla="*/ 0 h 2377587"/>
              <a:gd name="connsiteX1" fmla="*/ 2818503 w 2818502"/>
              <a:gd name="connsiteY1" fmla="*/ 973110 h 2377587"/>
              <a:gd name="connsiteX2" fmla="*/ 2333939 w 2818502"/>
              <a:gd name="connsiteY2" fmla="*/ 2037369 h 2377587"/>
              <a:gd name="connsiteX3" fmla="*/ 262218 w 2818502"/>
              <a:gd name="connsiteY3" fmla="*/ 2377587 h 2377587"/>
              <a:gd name="connsiteX4" fmla="*/ 0 w 2818502"/>
              <a:gd name="connsiteY4" fmla="*/ 0 h 2377587"/>
              <a:gd name="connsiteX0" fmla="*/ 0 w 2818504"/>
              <a:gd name="connsiteY0" fmla="*/ 0 h 2377587"/>
              <a:gd name="connsiteX1" fmla="*/ 2818503 w 2818504"/>
              <a:gd name="connsiteY1" fmla="*/ 973110 h 2377587"/>
              <a:gd name="connsiteX2" fmla="*/ 2335911 w 2818504"/>
              <a:gd name="connsiteY2" fmla="*/ 2119551 h 2377587"/>
              <a:gd name="connsiteX3" fmla="*/ 262218 w 2818504"/>
              <a:gd name="connsiteY3" fmla="*/ 2377587 h 2377587"/>
              <a:gd name="connsiteX4" fmla="*/ 0 w 2818504"/>
              <a:gd name="connsiteY4" fmla="*/ 0 h 23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504" h="2377587">
                <a:moveTo>
                  <a:pt x="0" y="0"/>
                </a:moveTo>
                <a:lnTo>
                  <a:pt x="2818503" y="973110"/>
                </a:lnTo>
                <a:lnTo>
                  <a:pt x="2335911" y="2119551"/>
                </a:lnTo>
                <a:lnTo>
                  <a:pt x="262218" y="2377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38" name="TextBox 37"/>
          <p:cNvSpPr txBox="1"/>
          <p:nvPr/>
        </p:nvSpPr>
        <p:spPr>
          <a:xfrm>
            <a:off x="1251984" y="6619150"/>
            <a:ext cx="1062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социально-активной среды для личностной и профессиональной самореализации обучающихся системы инклюзивного профессионального образования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араллелограмм 39"/>
          <p:cNvSpPr/>
          <p:nvPr/>
        </p:nvSpPr>
        <p:spPr>
          <a:xfrm>
            <a:off x="82143" y="6589223"/>
            <a:ext cx="1146219" cy="957721"/>
          </a:xfrm>
          <a:prstGeom prst="parallelogram">
            <a:avLst/>
          </a:prstGeom>
          <a:solidFill>
            <a:srgbClr val="CC66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23" y="6773214"/>
            <a:ext cx="1328823" cy="523317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1158</Words>
  <Application>Microsoft Office PowerPoint</Application>
  <PresentationFormat>Произвольный</PresentationFormat>
  <Paragraphs>376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gfgfg dfdg</dc:creator>
  <cp:lastModifiedBy>1.5</cp:lastModifiedBy>
  <cp:revision>167</cp:revision>
  <dcterms:created xsi:type="dcterms:W3CDTF">2018-10-18T17:12:16Z</dcterms:created>
  <dcterms:modified xsi:type="dcterms:W3CDTF">2018-10-24T05:14:01Z</dcterms:modified>
</cp:coreProperties>
</file>